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1" r:id="rId3"/>
    <p:sldId id="269" r:id="rId4"/>
    <p:sldId id="262" r:id="rId5"/>
    <p:sldId id="258" r:id="rId6"/>
    <p:sldId id="260" r:id="rId7"/>
    <p:sldId id="274" r:id="rId8"/>
    <p:sldId id="266" r:id="rId9"/>
    <p:sldId id="267" r:id="rId10"/>
    <p:sldId id="257" r:id="rId11"/>
    <p:sldId id="268" r:id="rId12"/>
    <p:sldId id="263" r:id="rId13"/>
    <p:sldId id="264" r:id="rId14"/>
    <p:sldId id="265" r:id="rId15"/>
    <p:sldId id="259" r:id="rId16"/>
    <p:sldId id="272" r:id="rId17"/>
    <p:sldId id="273" r:id="rId18"/>
    <p:sldId id="270" r:id="rId19"/>
    <p:sldId id="271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705" autoAdjust="0"/>
  </p:normalViewPr>
  <p:slideViewPr>
    <p:cSldViewPr>
      <p:cViewPr varScale="1">
        <p:scale>
          <a:sx n="79" d="100"/>
          <a:sy n="79" d="100"/>
        </p:scale>
        <p:origin x="6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4B716-CA14-4BC5-9370-9DF6587451E8}" type="datetimeFigureOut">
              <a:rPr lang="it-IT" smtClean="0"/>
              <a:t>03/04/20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0A479-1A2E-4DB4-9FF6-432490DEDE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941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AE1E4-0A29-4BDD-B695-37AD82EB2C7B}" type="datetimeFigureOut">
              <a:rPr lang="it-IT" smtClean="0"/>
              <a:t>03/04/20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3F13C-7657-4460-8039-D6C676B07A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59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3F13C-7657-4460-8039-D6C676B07A9F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9570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3F13C-7657-4460-8039-D6C676B07A9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317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3F13C-7657-4460-8039-D6C676B07A9F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547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3F13C-7657-4460-8039-D6C676B07A9F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32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3F13C-7657-4460-8039-D6C676B07A9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997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3F13C-7657-4460-8039-D6C676B07A9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028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3F13C-7657-4460-8039-D6C676B07A9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028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3F13C-7657-4460-8039-D6C676B07A9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758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3F13C-7657-4460-8039-D6C676B07A9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299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3F13C-7657-4460-8039-D6C676B07A9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6217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3F13C-7657-4460-8039-D6C676B07A9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924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sfasatura non è cosa così sgradita in quanto questa configurazione è più gradita perché è più stabile di quella non invertente.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3F13C-7657-4460-8039-D6C676B07A9F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57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6304235"/>
            <a:ext cx="2057400" cy="365125"/>
          </a:xfrm>
        </p:spPr>
        <p:txBody>
          <a:bodyPr/>
          <a:lstStyle/>
          <a:p>
            <a:fld id="{31F68586-D2AA-4AAD-BF12-5799BE794036}" type="datetime1">
              <a:rPr lang="it-IT" smtClean="0"/>
              <a:t>03/04/20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6304235"/>
            <a:ext cx="3843665" cy="365125"/>
          </a:xfrm>
        </p:spPr>
        <p:txBody>
          <a:bodyPr/>
          <a:lstStyle/>
          <a:p>
            <a:r>
              <a:rPr lang="it-IT" dirty="0"/>
              <a:t>Ing. Lorenzo Boccanera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6304233"/>
            <a:ext cx="578317" cy="365125"/>
          </a:xfrm>
        </p:spPr>
        <p:txBody>
          <a:bodyPr/>
          <a:lstStyle/>
          <a:p>
            <a:fld id="{1042EDD1-AA3A-4189-BC4D-5718FC79A0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188640"/>
            <a:ext cx="4450881" cy="2060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188640"/>
            <a:ext cx="2750018" cy="5976664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9158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7252-ABCE-4CCF-9ED4-876042179E5F}" type="datetime1">
              <a:rPr lang="it-IT" smtClean="0"/>
              <a:t>03/04/20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221089"/>
            <a:ext cx="7434266" cy="902932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188640"/>
            <a:ext cx="7434266" cy="3717564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104128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6BC2-280F-4A91-BC70-D2E9FD68F5F4}" type="datetime1">
              <a:rPr lang="it-IT" smtClean="0"/>
              <a:t>03/04/20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47FF-B192-4387-BF07-2AB059528B85}" type="datetime1">
              <a:rPr lang="it-IT" smtClean="0"/>
              <a:t>03/04/20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63E3-4EA3-43D7-99D1-31BAD7147A7E}" type="datetime1">
              <a:rPr lang="it-IT" smtClean="0"/>
              <a:t>03/04/20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‹N›</a:t>
            </a:fld>
            <a:endParaRPr lang="it-IT"/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FBBC-FBCC-47B9-87B9-10616145ABA8}" type="datetime1">
              <a:rPr lang="it-IT" smtClean="0"/>
              <a:t>03/04/20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188640"/>
            <a:ext cx="7429499" cy="1905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132856"/>
            <a:ext cx="2397674" cy="122740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2"/>
            <a:ext cx="2406551" cy="28050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136028"/>
            <a:ext cx="2388289" cy="122740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4"/>
            <a:ext cx="2396873" cy="28050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132856"/>
            <a:ext cx="2396226" cy="122740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2"/>
            <a:ext cx="2396226" cy="28050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0DDD-EDFD-4C11-92C5-1B32A24A5232}" type="datetime1">
              <a:rPr lang="it-IT" smtClean="0"/>
              <a:t>03/04/20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22B8-E12A-44B2-91FD-21FD9297FC55}" type="datetime1">
              <a:rPr lang="it-IT" smtClean="0"/>
              <a:t>03/04/20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547C-35B5-4C3C-B1CC-51851763C302}" type="datetime1">
              <a:rPr lang="it-IT" smtClean="0"/>
              <a:t>03/04/20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8D71-3C0E-4630-8BC2-FE570C8E6786}" type="datetime1">
              <a:rPr lang="it-IT" smtClean="0"/>
              <a:t>03/04/20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6864" cy="108012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7776864" cy="4880646"/>
          </a:xfrm>
        </p:spPr>
        <p:txBody>
          <a:bodyPr/>
          <a:lstStyle>
            <a:lvl1pPr>
              <a:lnSpc>
                <a:spcPct val="110000"/>
              </a:lnSpc>
              <a:spcBef>
                <a:spcPts val="500"/>
              </a:spcBef>
              <a:defRPr/>
            </a:lvl1pPr>
            <a:lvl2pPr marL="540000">
              <a:lnSpc>
                <a:spcPct val="110000"/>
              </a:lnSpc>
              <a:defRPr/>
            </a:lvl2pPr>
            <a:lvl3pPr marL="900000">
              <a:lnSpc>
                <a:spcPct val="110000"/>
              </a:lnSpc>
              <a:defRPr/>
            </a:lvl3pPr>
            <a:lvl4pPr marL="1260000">
              <a:lnSpc>
                <a:spcPct val="110000"/>
              </a:lnSpc>
              <a:defRPr/>
            </a:lvl4pPr>
            <a:lvl5pPr marL="1620000">
              <a:lnSpc>
                <a:spcPct val="110000"/>
              </a:lnSpc>
              <a:defRPr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BAC4-DCD3-459C-BE65-612D585E7340}" type="datetime1">
              <a:rPr lang="it-IT" smtClean="0"/>
              <a:t>03/04/20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6864" cy="108012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3568" y="1340768"/>
            <a:ext cx="7776864" cy="1440160"/>
          </a:xfrm>
        </p:spPr>
        <p:txBody>
          <a:bodyPr/>
          <a:lstStyle>
            <a:lvl1pPr>
              <a:lnSpc>
                <a:spcPct val="110000"/>
              </a:lnSpc>
              <a:spcBef>
                <a:spcPts val="500"/>
              </a:spcBef>
              <a:defRPr/>
            </a:lvl1pPr>
            <a:lvl2pPr marL="540000">
              <a:lnSpc>
                <a:spcPct val="110000"/>
              </a:lnSpc>
              <a:defRPr/>
            </a:lvl2pPr>
            <a:lvl3pPr marL="900000">
              <a:lnSpc>
                <a:spcPct val="110000"/>
              </a:lnSpc>
              <a:defRPr/>
            </a:lvl3pPr>
            <a:lvl4pPr marL="1260000">
              <a:lnSpc>
                <a:spcPct val="110000"/>
              </a:lnSpc>
              <a:defRPr/>
            </a:lvl4pPr>
            <a:lvl5pPr marL="1620000">
              <a:lnSpc>
                <a:spcPct val="110000"/>
              </a:lnSpc>
              <a:defRPr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BAC4-DCD3-459C-BE65-612D585E7340}" type="datetime1">
              <a:rPr lang="it-IT" smtClean="0"/>
              <a:t>03/04/20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701F86-23A8-47EC-833B-833A11CD747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3568" y="2924944"/>
            <a:ext cx="7776864" cy="3296470"/>
          </a:xfrm>
        </p:spPr>
        <p:txBody>
          <a:bodyPr/>
          <a:lstStyle>
            <a:lvl1pPr>
              <a:lnSpc>
                <a:spcPct val="110000"/>
              </a:lnSpc>
              <a:spcBef>
                <a:spcPts val="500"/>
              </a:spcBef>
              <a:defRPr/>
            </a:lvl1pPr>
            <a:lvl2pPr marL="540000">
              <a:lnSpc>
                <a:spcPct val="110000"/>
              </a:lnSpc>
              <a:defRPr/>
            </a:lvl2pPr>
            <a:lvl3pPr marL="900000">
              <a:lnSpc>
                <a:spcPct val="110000"/>
              </a:lnSpc>
              <a:defRPr/>
            </a:lvl3pPr>
            <a:lvl4pPr marL="1260000">
              <a:lnSpc>
                <a:spcPct val="110000"/>
              </a:lnSpc>
              <a:defRPr/>
            </a:lvl4pPr>
            <a:lvl5pPr marL="1620000">
              <a:lnSpc>
                <a:spcPct val="110000"/>
              </a:lnSpc>
              <a:defRPr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7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7181-3903-4FAD-8021-62A55C87915D}" type="datetime1">
              <a:rPr lang="it-IT" smtClean="0"/>
              <a:t>03/04/20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1412776"/>
            <a:ext cx="3658792" cy="4752528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412776"/>
            <a:ext cx="3656408" cy="4752528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B5E2-B9AE-4119-8A9A-E2AC1E3293B3}" type="datetime1">
              <a:rPr lang="it-IT" smtClean="0"/>
              <a:t>03/04/20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88641"/>
            <a:ext cx="7429500" cy="108012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5" y="1340768"/>
            <a:ext cx="3687268" cy="101255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2420888"/>
            <a:ext cx="3658793" cy="3744416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1340768"/>
            <a:ext cx="3484952" cy="1012549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20888"/>
            <a:ext cx="3656408" cy="3744416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F016-1101-45BB-96A3-99667328D53B}" type="datetime1">
              <a:rPr lang="it-IT" smtClean="0"/>
              <a:t>03/04/20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3E65-311A-4752-A6AA-2627934BA4AC}" type="datetime1">
              <a:rPr lang="it-IT" smtClean="0"/>
              <a:t>03/04/20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0844-3CC8-441D-BEBC-6230C9B55F0A}" type="datetime1">
              <a:rPr lang="it-IT" smtClean="0"/>
              <a:t>03/04/20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188640"/>
            <a:ext cx="2892028" cy="206084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188640"/>
            <a:ext cx="4418407" cy="5976664"/>
          </a:xfrm>
        </p:spPr>
        <p:txBody>
          <a:bodyPr anchor="ctr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9158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EEEF-C0AE-4C2B-85C5-CA7EC7F15E9F}" type="datetime1">
              <a:rPr lang="it-IT" smtClean="0"/>
              <a:t>03/04/20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011" y="188640"/>
            <a:ext cx="7801421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011" y="1382714"/>
            <a:ext cx="7801421" cy="483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63042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83ECC-7C25-4BD0-A9D4-BC26B05DE8FE}" type="datetime1">
              <a:rPr lang="it-IT" smtClean="0"/>
              <a:t>03/04/20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6304234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Ing. Lorenzo Boccanera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6304233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2EDD1-AA3A-4189-BC4D-5718FC79A037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58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Amplificatore Operazionale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46" y="4865711"/>
            <a:ext cx="878380" cy="84270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350" y="4477070"/>
            <a:ext cx="878380" cy="84270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483947"/>
            <a:ext cx="878380" cy="84270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38" y="5062597"/>
            <a:ext cx="878380" cy="84270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540" y="4201719"/>
            <a:ext cx="1312638" cy="2124929"/>
          </a:xfrm>
          <a:prstGeom prst="rect">
            <a:avLst/>
          </a:prstGeom>
        </p:spPr>
      </p:pic>
      <p:pic>
        <p:nvPicPr>
          <p:cNvPr id="2050" name="Picture 2" descr="D:\Documenti\Lorenzo\IPSIA Camerino\Dispense\Amplificatore Operazionale\OP_Amp_Symbo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624"/>
            <a:ext cx="2448272" cy="221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1</a:t>
            </a:fld>
            <a:endParaRPr lang="it-IT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992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Configurazioni</a:t>
            </a:r>
            <a:br>
              <a:rPr lang="it-IT" dirty="0"/>
            </a:br>
            <a:r>
              <a:rPr lang="it-IT" dirty="0"/>
              <a:t>DELL’AMP. </a:t>
            </a:r>
            <a:r>
              <a:rPr lang="it-IT" dirty="0" err="1"/>
              <a:t>OPerazionale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b="1" dirty="0"/>
              <a:t>Invertente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dirty="0"/>
              <a:t>NON Invertente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dirty="0"/>
              <a:t>Inseguitore di Tensione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dirty="0"/>
              <a:t>Differenziale</a:t>
            </a:r>
            <a:r>
              <a:rPr lang="it-IT" dirty="0"/>
              <a:t> (</a:t>
            </a:r>
            <a:r>
              <a:rPr lang="it-IT" b="1" dirty="0"/>
              <a:t>Somma</a:t>
            </a:r>
            <a:r>
              <a:rPr lang="it-IT" dirty="0"/>
              <a:t> di tensione)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dirty="0"/>
              <a:t>Differenziale</a:t>
            </a:r>
            <a:r>
              <a:rPr lang="it-IT" dirty="0"/>
              <a:t> (</a:t>
            </a:r>
            <a:r>
              <a:rPr lang="it-IT" b="1" dirty="0"/>
              <a:t>Differenza</a:t>
            </a:r>
            <a:r>
              <a:rPr lang="it-IT" dirty="0"/>
              <a:t> di tensione)</a:t>
            </a:r>
          </a:p>
          <a:p>
            <a:r>
              <a:rPr lang="it-IT" dirty="0"/>
              <a:t>E tante altre: Moltiplicatore, Integratore</a:t>
            </a:r>
            <a:br>
              <a:rPr lang="it-IT" dirty="0"/>
            </a:br>
            <a:r>
              <a:rPr lang="it-IT" dirty="0"/>
              <a:t>Derivatore, Comparatore, </a:t>
            </a:r>
            <a:br>
              <a:rPr lang="it-IT" dirty="0"/>
            </a:br>
            <a:r>
              <a:rPr lang="it-IT" dirty="0"/>
              <a:t>Filtro passa alto, Filtro passa basso,</a:t>
            </a:r>
            <a:br>
              <a:rPr lang="it-IT" dirty="0"/>
            </a:br>
            <a:r>
              <a:rPr lang="it-IT" dirty="0"/>
              <a:t>Filtro passa banda,</a:t>
            </a:r>
            <a:br>
              <a:rPr lang="it-IT" dirty="0"/>
            </a:br>
            <a:r>
              <a:rPr lang="it-IT" dirty="0"/>
              <a:t>Filtro elimina banda,</a:t>
            </a:r>
            <a:br>
              <a:rPr lang="it-IT" dirty="0"/>
            </a:br>
            <a:r>
              <a:rPr lang="it-IT" dirty="0"/>
              <a:t>Oscillatore, ... ... ...</a:t>
            </a:r>
          </a:p>
        </p:txBody>
      </p:sp>
      <p:pic>
        <p:nvPicPr>
          <p:cNvPr id="4" name="Amp-Op_Invert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514" y="332656"/>
            <a:ext cx="251895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mp-Op_Non-Invertente" descr="Non Inverting Amplifi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513" y="1844824"/>
            <a:ext cx="251895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mp-Op_Inseguitore" descr="Voltage Fol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513" y="3356992"/>
            <a:ext cx="251895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mp-Op_Som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9963" y="5301368"/>
            <a:ext cx="255621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mp-Op_Differenz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464" y="4869160"/>
            <a:ext cx="2520000" cy="187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10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</p:spTree>
    <p:extLst>
      <p:ext uri="{BB962C8B-B14F-4D97-AF65-F5344CB8AC3E}">
        <p14:creationId xmlns:p14="http://schemas.microsoft.com/office/powerpoint/2010/main" val="374324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943892" y="2894137"/>
            <a:ext cx="6048672" cy="353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Funzionamento dell’amplificatore operazionale INVERTENTE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Nello schema, </a:t>
            </a:r>
            <a:r>
              <a:rPr lang="it-IT" b="1" dirty="0" err="1"/>
              <a:t>R</a:t>
            </a:r>
            <a:r>
              <a:rPr lang="it-IT" b="1" baseline="-25000" dirty="0" err="1"/>
              <a:t>in</a:t>
            </a:r>
            <a:r>
              <a:rPr lang="it-IT" dirty="0"/>
              <a:t> è la resistenza di </a:t>
            </a:r>
            <a:r>
              <a:rPr lang="it-IT" b="1" dirty="0"/>
              <a:t>Ingresso</a:t>
            </a:r>
            <a:r>
              <a:rPr lang="it-IT" dirty="0"/>
              <a:t>.</a:t>
            </a:r>
          </a:p>
          <a:p>
            <a:r>
              <a:rPr lang="it-IT" dirty="0"/>
              <a:t>La resistenza </a:t>
            </a:r>
            <a:r>
              <a:rPr lang="it-IT" b="1" dirty="0"/>
              <a:t>R</a:t>
            </a:r>
            <a:r>
              <a:rPr lang="it-IT" b="1" baseline="-25000" dirty="0"/>
              <a:t>f</a:t>
            </a:r>
            <a:r>
              <a:rPr lang="it-IT" dirty="0"/>
              <a:t> è la resistenza di </a:t>
            </a:r>
            <a:r>
              <a:rPr lang="it-IT" b="1" dirty="0"/>
              <a:t>Retroazione </a:t>
            </a:r>
            <a:r>
              <a:rPr lang="it-IT" dirty="0"/>
              <a:t>(in inglese: </a:t>
            </a:r>
            <a:r>
              <a:rPr lang="it-IT" b="1" dirty="0"/>
              <a:t>Feedback</a:t>
            </a:r>
            <a:r>
              <a:rPr lang="it-IT" dirty="0"/>
              <a:t>) che riporta all’ingresso la V di uscita e che, in questo modo, può:</a:t>
            </a:r>
          </a:p>
          <a:p>
            <a:r>
              <a:rPr lang="it-IT" dirty="0"/>
              <a:t>Limitare le variazioni indesiderate (</a:t>
            </a:r>
            <a:r>
              <a:rPr lang="it-IT" b="1" dirty="0"/>
              <a:t>offset</a:t>
            </a:r>
            <a:r>
              <a:rPr lang="it-IT" dirty="0"/>
              <a:t>) della tensione di uscita </a:t>
            </a:r>
            <a:r>
              <a:rPr lang="it-IT" b="1" dirty="0"/>
              <a:t>V</a:t>
            </a:r>
            <a:r>
              <a:rPr lang="it-IT" b="1" baseline="-25000" dirty="0"/>
              <a:t>o</a:t>
            </a:r>
          </a:p>
          <a:p>
            <a:r>
              <a:rPr lang="it-IT" dirty="0"/>
              <a:t>Ridurre, controllare e calcolare il guadagno </a:t>
            </a:r>
            <a:r>
              <a:rPr lang="it-IT" b="1" dirty="0" err="1"/>
              <a:t>A</a:t>
            </a:r>
            <a:r>
              <a:rPr lang="it-IT" b="1" baseline="-25000" dirty="0" err="1"/>
              <a:t>v</a:t>
            </a:r>
            <a:r>
              <a:rPr lang="it-IT" dirty="0"/>
              <a:t> dell’amplificatore.</a:t>
            </a:r>
          </a:p>
          <a:p>
            <a:r>
              <a:rPr lang="it-IT" dirty="0"/>
              <a:t>Se </a:t>
            </a:r>
            <a:r>
              <a:rPr lang="it-IT" b="1" dirty="0" err="1"/>
              <a:t>R</a:t>
            </a:r>
            <a:r>
              <a:rPr lang="it-IT" b="1" baseline="-25000" dirty="0" err="1"/>
              <a:t>f</a:t>
            </a:r>
            <a:r>
              <a:rPr lang="it-IT" dirty="0"/>
              <a:t> &gt; </a:t>
            </a:r>
            <a:r>
              <a:rPr lang="it-IT" b="1" dirty="0" err="1"/>
              <a:t>R</a:t>
            </a:r>
            <a:r>
              <a:rPr lang="it-IT" b="1" baseline="-25000" dirty="0" err="1"/>
              <a:t>in</a:t>
            </a:r>
            <a:r>
              <a:rPr lang="it-IT" dirty="0"/>
              <a:t> c’è </a:t>
            </a:r>
            <a:r>
              <a:rPr lang="it-IT" b="1" dirty="0"/>
              <a:t>amplificazione</a:t>
            </a:r>
            <a:r>
              <a:rPr lang="it-IT" dirty="0"/>
              <a:t>; se </a:t>
            </a:r>
            <a:r>
              <a:rPr lang="it-IT" b="1" dirty="0" err="1"/>
              <a:t>R</a:t>
            </a:r>
            <a:r>
              <a:rPr lang="it-IT" b="1" baseline="-25000" dirty="0" err="1"/>
              <a:t>f</a:t>
            </a:r>
            <a:r>
              <a:rPr lang="it-IT" dirty="0"/>
              <a:t> &lt; </a:t>
            </a:r>
            <a:r>
              <a:rPr lang="it-IT" b="1" dirty="0" err="1"/>
              <a:t>R</a:t>
            </a:r>
            <a:r>
              <a:rPr lang="it-IT" b="1" baseline="-25000" dirty="0" err="1"/>
              <a:t>in</a:t>
            </a:r>
            <a:r>
              <a:rPr lang="it-IT" dirty="0"/>
              <a:t> c’è </a:t>
            </a:r>
            <a:r>
              <a:rPr lang="it-IT" b="1" dirty="0"/>
              <a:t>attenuazione.</a:t>
            </a:r>
          </a:p>
          <a:p>
            <a:r>
              <a:rPr lang="it-IT" dirty="0"/>
              <a:t>Stabilizzare l’amplificatore.</a:t>
            </a:r>
          </a:p>
          <a:p>
            <a:r>
              <a:rPr lang="it-IT" dirty="0"/>
              <a:t>Forzare a zero il differenziale di tensione</a:t>
            </a:r>
            <a:br>
              <a:rPr lang="it-IT" dirty="0"/>
            </a:br>
            <a:r>
              <a:rPr lang="it-IT" dirty="0"/>
              <a:t>all’ingresso chiudendo il circuito, che infatti</a:t>
            </a:r>
            <a:br>
              <a:rPr lang="it-IT" dirty="0"/>
            </a:br>
            <a:r>
              <a:rPr lang="it-IT" dirty="0"/>
              <a:t>è così detto </a:t>
            </a:r>
            <a:r>
              <a:rPr lang="it-IT" b="1" dirty="0" err="1"/>
              <a:t>closed</a:t>
            </a:r>
            <a:r>
              <a:rPr lang="it-IT" b="1" dirty="0"/>
              <a:t> </a:t>
            </a:r>
            <a:r>
              <a:rPr lang="it-IT" b="1" dirty="0" err="1"/>
              <a:t>loop</a:t>
            </a:r>
            <a:r>
              <a:rPr lang="it-IT" b="1" dirty="0"/>
              <a:t> </a:t>
            </a:r>
            <a:r>
              <a:rPr lang="it-IT" dirty="0"/>
              <a:t>ed il relativo </a:t>
            </a:r>
            <a:br>
              <a:rPr lang="it-IT" dirty="0"/>
            </a:br>
            <a:r>
              <a:rPr lang="it-IT" dirty="0"/>
              <a:t>guadagna sarà appunto chiamato </a:t>
            </a:r>
            <a:br>
              <a:rPr lang="it-IT" dirty="0"/>
            </a:br>
            <a:r>
              <a:rPr lang="it-IT" b="1" dirty="0"/>
              <a:t>Guadagno a circuito chiuso</a:t>
            </a:r>
            <a:r>
              <a:rPr lang="it-IT" dirty="0"/>
              <a:t>.</a:t>
            </a:r>
          </a:p>
          <a:p>
            <a:r>
              <a:rPr lang="it-IT" dirty="0"/>
              <a:t>Richiedere la presenza di </a:t>
            </a:r>
            <a:r>
              <a:rPr lang="it-IT" b="1" dirty="0"/>
              <a:t>R</a:t>
            </a:r>
            <a:r>
              <a:rPr lang="it-IT" b="1" baseline="-25000" dirty="0"/>
              <a:t>1 </a:t>
            </a:r>
            <a:r>
              <a:rPr lang="it-IT" dirty="0"/>
              <a:t>sul terminale</a:t>
            </a:r>
            <a:br>
              <a:rPr lang="it-IT" dirty="0"/>
            </a:br>
            <a:r>
              <a:rPr lang="it-IT" dirty="0"/>
              <a:t>di ingresso, creando un punto chiamato di</a:t>
            </a:r>
            <a:br>
              <a:rPr lang="it-IT" dirty="0"/>
            </a:br>
            <a:r>
              <a:rPr lang="it-IT" dirty="0"/>
              <a:t>TERRA VIRTUALE e PUNTO DI SOMMA dove,</a:t>
            </a:r>
            <a:br>
              <a:rPr lang="it-IT" dirty="0"/>
            </a:br>
            <a:r>
              <a:rPr lang="it-IT" dirty="0"/>
              <a:t>idealmente, non entra corrente nell’ingresso e per cui V</a:t>
            </a:r>
            <a:r>
              <a:rPr lang="it-IT" baseline="-25000" dirty="0"/>
              <a:t>DIFF</a:t>
            </a:r>
            <a:r>
              <a:rPr lang="it-IT" dirty="0"/>
              <a:t> = V</a:t>
            </a:r>
            <a:r>
              <a:rPr lang="it-IT" baseline="-25000" dirty="0"/>
              <a:t>1</a:t>
            </a:r>
            <a:r>
              <a:rPr lang="it-IT" dirty="0"/>
              <a:t> - V</a:t>
            </a:r>
            <a:r>
              <a:rPr lang="it-IT" baseline="-25000" dirty="0"/>
              <a:t>2</a:t>
            </a:r>
            <a:r>
              <a:rPr lang="it-IT" dirty="0"/>
              <a:t> = 0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11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27065"/>
            <a:ext cx="3390900" cy="2162175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</p:spTree>
    <p:extLst>
      <p:ext uri="{BB962C8B-B14F-4D97-AF65-F5344CB8AC3E}">
        <p14:creationId xmlns:p14="http://schemas.microsoft.com/office/powerpoint/2010/main" val="191254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1 - AMPLIFICATORE </a:t>
            </a:r>
            <a:r>
              <a:rPr lang="it-IT" b="1" dirty="0"/>
              <a:t>INVERTENTE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D20CD2B-C5C1-4F86-BD04-7CBBE1DE8D30}"/>
              </a:ext>
            </a:extLst>
          </p:cNvPr>
          <p:cNvSpPr/>
          <p:nvPr/>
        </p:nvSpPr>
        <p:spPr>
          <a:xfrm>
            <a:off x="7119988" y="2996953"/>
            <a:ext cx="13404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egnaposto contenuto 7"/>
              <p:cNvSpPr>
                <a:spLocks noGrp="1"/>
              </p:cNvSpPr>
              <p:nvPr>
                <p:ph idx="1"/>
              </p:nvPr>
            </p:nvSpPr>
            <p:spPr>
              <a:xfrm>
                <a:off x="856060" y="1340768"/>
                <a:ext cx="7604372" cy="4880646"/>
              </a:xfrm>
            </p:spPr>
            <p:txBody>
              <a:bodyPr>
                <a:noAutofit/>
              </a:bodyPr>
              <a:lstStyle/>
              <a:p>
                <a:r>
                  <a:rPr lang="it-IT" dirty="0"/>
                  <a:t>L’ingresso V</a:t>
                </a:r>
                <a:r>
                  <a:rPr lang="it-IT" baseline="-25000" dirty="0"/>
                  <a:t>i</a:t>
                </a:r>
                <a:r>
                  <a:rPr lang="it-IT" dirty="0"/>
                  <a:t> entra sul terminale NON invertente tramite la resistenza R</a:t>
                </a:r>
                <a:r>
                  <a:rPr lang="it-IT" baseline="-25000" dirty="0"/>
                  <a:t>1</a:t>
                </a:r>
                <a:r>
                  <a:rPr lang="it-IT" dirty="0"/>
                  <a:t> e l’A.O. produce l’uscita V</a:t>
                </a:r>
                <a:r>
                  <a:rPr lang="it-IT" baseline="-25000" dirty="0"/>
                  <a:t>o</a:t>
                </a:r>
              </a:p>
              <a:p>
                <a:r>
                  <a:rPr lang="it-IT" dirty="0"/>
                  <a:t>In un A.O. invertente l’ingresso V</a:t>
                </a:r>
                <a:r>
                  <a:rPr lang="it-IT" baseline="-25000" dirty="0"/>
                  <a:t>-</a:t>
                </a:r>
                <a:r>
                  <a:rPr lang="it-IT" dirty="0"/>
                  <a:t> è uguale al valore di V</a:t>
                </a:r>
                <a:r>
                  <a:rPr lang="it-IT" baseline="-25000" dirty="0"/>
                  <a:t>+ </a:t>
                </a:r>
                <a:r>
                  <a:rPr lang="it-IT" dirty="0"/>
                  <a:t>ma V</a:t>
                </a:r>
                <a:r>
                  <a:rPr lang="it-IT" baseline="-25000" dirty="0"/>
                  <a:t>+ </a:t>
                </a:r>
                <a:r>
                  <a:rPr lang="it-IT" dirty="0"/>
                  <a:t>è a terra </a:t>
                </a:r>
                <a:r>
                  <a:rPr lang="it-IT" dirty="0">
                    <a:sym typeface="Wingdings"/>
                  </a:rPr>
                  <a:t></a:t>
                </a:r>
                <a:r>
                  <a:rPr lang="it-IT" dirty="0">
                    <a:sym typeface="Wingdings" panose="05000000000000000000" pitchFamily="2" charset="2"/>
                  </a:rPr>
                  <a:t> </a:t>
                </a:r>
                <a:r>
                  <a:rPr lang="it-IT" dirty="0"/>
                  <a:t>V</a:t>
                </a:r>
                <a:r>
                  <a:rPr lang="it-IT" baseline="-25000" dirty="0"/>
                  <a:t>+</a:t>
                </a:r>
                <a:r>
                  <a:rPr lang="it-IT" dirty="0"/>
                  <a:t> = V</a:t>
                </a:r>
                <a:r>
                  <a:rPr lang="it-IT" baseline="-25000" dirty="0"/>
                  <a:t>- </a:t>
                </a:r>
                <a:r>
                  <a:rPr lang="it-IT" dirty="0"/>
                  <a:t>= 0 e l’equazione al nodo è:</a:t>
                </a:r>
                <a:br>
                  <a:rPr lang="it-IT" b="0" i="0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it-IT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0</m:t>
                        </m:r>
                        <m:r>
                          <a:rPr lang="it-IT" i="1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it-IT" dirty="0"/>
                          <m:t>V</m:t>
                        </m:r>
                        <m:r>
                          <m:rPr>
                            <m:nor/>
                          </m:rPr>
                          <a:rPr lang="it-IT" baseline="-25000" dirty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dirty="0"/>
                          <m:t>R</m:t>
                        </m:r>
                        <m:r>
                          <m:rPr>
                            <m:nor/>
                          </m:rPr>
                          <a:rPr lang="it-IT" baseline="-25000" dirty="0"/>
                          <m:t>1</m:t>
                        </m:r>
                      </m:den>
                    </m:f>
                  </m:oMath>
                </a14:m>
                <a:r>
                  <a:rPr lang="it-IT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/>
                          </a:rPr>
                          <m:t>0</m:t>
                        </m:r>
                        <m:r>
                          <a:rPr lang="it-IT" b="0" i="1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it-IT" dirty="0"/>
                          <m:t>V</m:t>
                        </m:r>
                        <m:r>
                          <m:rPr>
                            <m:nor/>
                          </m:rPr>
                          <a:rPr lang="it-IT" b="0" i="0" baseline="-25000" dirty="0" smtClean="0"/>
                          <m:t>o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dirty="0"/>
                          <m:t>R</m:t>
                        </m:r>
                        <m:r>
                          <m:rPr>
                            <m:nor/>
                          </m:rPr>
                          <a:rPr lang="it-IT" baseline="-25000" dirty="0"/>
                          <m:t>1</m:t>
                        </m:r>
                      </m:den>
                    </m:f>
                  </m:oMath>
                </a14:m>
                <a:r>
                  <a:rPr lang="it-IT" dirty="0"/>
                  <a:t> = 0 </a:t>
                </a:r>
                <a:r>
                  <a:rPr lang="it-IT" sz="2000" dirty="0">
                    <a:sym typeface="Wingdings"/>
                  </a:rPr>
                  <a:t></a:t>
                </a:r>
                <a:r>
                  <a:rPr lang="it-IT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it-IT" dirty="0"/>
                          <m:t>V</m:t>
                        </m:r>
                        <m:r>
                          <m:rPr>
                            <m:nor/>
                          </m:rPr>
                          <a:rPr lang="it-IT" baseline="-25000" dirty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dirty="0"/>
                          <m:t>R</m:t>
                        </m:r>
                        <m:r>
                          <m:rPr>
                            <m:nor/>
                          </m:rPr>
                          <a:rPr lang="it-IT" baseline="-25000" dirty="0"/>
                          <m:t>1</m:t>
                        </m:r>
                      </m:den>
                    </m:f>
                  </m:oMath>
                </a14:m>
                <a:r>
                  <a:rPr lang="it-IT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dirty="0"/>
                          <m:t>V</m:t>
                        </m:r>
                        <m:r>
                          <m:rPr>
                            <m:nor/>
                          </m:rPr>
                          <a:rPr lang="it-IT" baseline="-25000" dirty="0"/>
                          <m:t>o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dirty="0"/>
                          <m:t>R</m:t>
                        </m:r>
                        <m:r>
                          <m:rPr>
                            <m:nor/>
                          </m:rPr>
                          <a:rPr lang="it-IT" baseline="-25000" dirty="0"/>
                          <m:t>1</m:t>
                        </m:r>
                      </m:den>
                    </m:f>
                  </m:oMath>
                </a14:m>
                <a:r>
                  <a:rPr lang="it-IT" dirty="0"/>
                  <a:t> </a:t>
                </a:r>
                <a:r>
                  <a:rPr lang="it-IT" dirty="0">
                    <a:sym typeface="Wingdings"/>
                  </a:rPr>
                  <a:t></a:t>
                </a:r>
                <a:r>
                  <a:rPr lang="it-IT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dirty="0"/>
                      <m:t>V</m:t>
                    </m:r>
                    <m:r>
                      <m:rPr>
                        <m:nor/>
                      </m:rPr>
                      <a:rPr lang="it-IT" baseline="-25000" dirty="0"/>
                      <m:t>o</m:t>
                    </m:r>
                    <m:r>
                      <a:rPr lang="it-IT" i="1" baseline="-25000" dirty="0">
                        <a:latin typeface="Cambria Math"/>
                      </a:rPr>
                      <m:t> </m:t>
                    </m:r>
                  </m:oMath>
                </a14:m>
                <a:r>
                  <a:rPr lang="it-IT" dirty="0">
                    <a:sym typeface="Wingdings" panose="05000000000000000000" pitchFamily="2" charset="2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it-IT"/>
                              <m:t>R</m:t>
                            </m:r>
                            <m:r>
                              <m:rPr>
                                <m:nor/>
                              </m:rPr>
                              <a:rPr lang="it-IT" baseline="-25000"/>
                              <m:t>f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it-IT" dirty="0"/>
                              <m:t>R</m:t>
                            </m:r>
                            <m:r>
                              <m:rPr>
                                <m:nor/>
                              </m:rPr>
                              <a:rPr lang="it-IT" baseline="-25000" dirty="0"/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dirty="0"/>
                      <m:t>V</m:t>
                    </m:r>
                    <m:r>
                      <m:rPr>
                        <m:nor/>
                      </m:rPr>
                      <a:rPr lang="it-IT" baseline="-25000" dirty="0"/>
                      <m:t>i</m:t>
                    </m:r>
                  </m:oMath>
                </a14:m>
                <a:r>
                  <a:rPr lang="it-IT" dirty="0">
                    <a:sym typeface="Wingdings" panose="05000000000000000000" pitchFamily="2" charset="2"/>
                  </a:rPr>
                  <a:t> </a:t>
                </a:r>
                <a:r>
                  <a:rPr lang="it-IT" dirty="0">
                    <a:sym typeface="Wingdings"/>
                  </a:rPr>
                  <a:t> </a:t>
                </a:r>
                <a:r>
                  <a:rPr lang="it-IT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dirty="0"/>
                          <m:t>V</m:t>
                        </m:r>
                        <m:r>
                          <m:rPr>
                            <m:nor/>
                          </m:rPr>
                          <a:rPr lang="it-IT" b="0" i="0" baseline="-25000" dirty="0" smtClean="0"/>
                          <m:t>o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0" i="0" dirty="0" smtClean="0"/>
                          <m:t>V</m:t>
                        </m:r>
                        <m:r>
                          <m:rPr>
                            <m:nor/>
                          </m:rPr>
                          <a:rPr lang="it-IT" b="0" i="0" baseline="-25000" dirty="0" smtClean="0"/>
                          <m:t>i</m:t>
                        </m:r>
                      </m:den>
                    </m:f>
                  </m:oMath>
                </a14:m>
                <a:r>
                  <a:rPr lang="it-IT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it-IT" b="0" i="0" smtClean="0"/>
                          <m:t>R</m:t>
                        </m:r>
                        <m:r>
                          <m:rPr>
                            <m:nor/>
                          </m:rPr>
                          <a:rPr lang="it-IT" b="0" i="0" baseline="-25000" smtClean="0"/>
                          <m:t>f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dirty="0"/>
                          <m:t>R</m:t>
                        </m:r>
                        <m:r>
                          <m:rPr>
                            <m:nor/>
                          </m:rPr>
                          <a:rPr lang="it-IT" baseline="-25000" dirty="0"/>
                          <m:t>1</m:t>
                        </m:r>
                      </m:den>
                    </m:f>
                  </m:oMath>
                </a14:m>
                <a:endParaRPr lang="it-IT" dirty="0"/>
              </a:p>
              <a:p>
                <a:r>
                  <a:rPr lang="it-IT" b="1" dirty="0"/>
                  <a:t>G</a:t>
                </a:r>
                <a:r>
                  <a:rPr lang="it-IT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it-IT"/>
                          <m:t>R</m:t>
                        </m:r>
                        <m:r>
                          <m:rPr>
                            <m:nor/>
                          </m:rPr>
                          <a:rPr lang="it-IT" baseline="-25000"/>
                          <m:t>f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dirty="0"/>
                          <m:t>R</m:t>
                        </m:r>
                        <m:r>
                          <m:rPr>
                            <m:nor/>
                          </m:rPr>
                          <a:rPr lang="it-IT" baseline="-25000" dirty="0"/>
                          <m:t>1</m:t>
                        </m:r>
                      </m:den>
                    </m:f>
                  </m:oMath>
                </a14:m>
                <a:r>
                  <a:rPr lang="it-IT" dirty="0"/>
                  <a:t> è il </a:t>
                </a:r>
                <a:r>
                  <a:rPr lang="it-IT" b="1" dirty="0"/>
                  <a:t>guadagno</a:t>
                </a:r>
                <a:r>
                  <a:rPr lang="it-IT" dirty="0"/>
                  <a:t> </a:t>
                </a:r>
                <a:r>
                  <a:rPr lang="it-IT" dirty="0" err="1"/>
                  <a:t>dell’Amp</a:t>
                </a:r>
                <a:r>
                  <a:rPr lang="it-IT" dirty="0"/>
                  <a:t>. Op. in configurazione</a:t>
                </a:r>
                <a:br>
                  <a:rPr lang="it-IT" dirty="0"/>
                </a:br>
                <a:r>
                  <a:rPr lang="it-IT" dirty="0"/>
                  <a:t>invertente, ed è negativo,</a:t>
                </a:r>
                <a:br>
                  <a:rPr lang="it-IT" dirty="0"/>
                </a:br>
                <a:r>
                  <a:rPr lang="it-IT" dirty="0"/>
                  <a:t>cioè il segnale in uscita è </a:t>
                </a:r>
                <a:br>
                  <a:rPr lang="it-IT" dirty="0"/>
                </a:br>
                <a:r>
                  <a:rPr lang="it-IT" dirty="0"/>
                  <a:t>sfasato di 180° rispetto </a:t>
                </a:r>
                <a:br>
                  <a:rPr lang="it-IT" dirty="0"/>
                </a:br>
                <a:r>
                  <a:rPr lang="it-IT" dirty="0"/>
                  <a:t>al segnale di ingresso.</a:t>
                </a:r>
              </a:p>
            </p:txBody>
          </p:sp>
        </mc:Choice>
        <mc:Fallback xmlns="">
          <p:sp>
            <p:nvSpPr>
              <p:cNvPr id="8" name="Segnaposto contenuto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6060" y="1340768"/>
                <a:ext cx="7604372" cy="4880646"/>
              </a:xfrm>
              <a:blipFill>
                <a:blip r:embed="rId3"/>
                <a:stretch>
                  <a:fillRect l="-1603" t="-2247" r="-4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Amp-Op-Invertent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4509887"/>
            <a:ext cx="3903466" cy="223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</p:spTree>
    <p:extLst>
      <p:ext uri="{BB962C8B-B14F-4D97-AF65-F5344CB8AC3E}">
        <p14:creationId xmlns:p14="http://schemas.microsoft.com/office/powerpoint/2010/main" val="327139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2 - AMPLIFICATORE </a:t>
            </a:r>
            <a:r>
              <a:rPr lang="it-IT" b="1" dirty="0"/>
              <a:t>NON</a:t>
            </a:r>
            <a:r>
              <a:rPr lang="it-IT" dirty="0"/>
              <a:t> INVERTENTE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E16EB9C-C073-4EA5-94EA-4E44FF4A8BB4}"/>
              </a:ext>
            </a:extLst>
          </p:cNvPr>
          <p:cNvSpPr/>
          <p:nvPr/>
        </p:nvSpPr>
        <p:spPr>
          <a:xfrm>
            <a:off x="3318728" y="3313039"/>
            <a:ext cx="1685320" cy="764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egnaposto contenuto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it-IT" dirty="0"/>
                  <a:t>L’ingresso V</a:t>
                </a:r>
                <a:r>
                  <a:rPr lang="it-IT" baseline="-25000" dirty="0"/>
                  <a:t>i</a:t>
                </a:r>
                <a:r>
                  <a:rPr lang="it-IT" dirty="0"/>
                  <a:t> entra sul terminale </a:t>
                </a:r>
                <a:r>
                  <a:rPr lang="it-IT" b="1" dirty="0"/>
                  <a:t>non</a:t>
                </a:r>
                <a:r>
                  <a:rPr lang="it-IT" dirty="0"/>
                  <a:t> invertente, R</a:t>
                </a:r>
                <a:r>
                  <a:rPr lang="it-IT" baseline="-25000" dirty="0"/>
                  <a:t>1</a:t>
                </a:r>
                <a:r>
                  <a:rPr lang="it-IT" dirty="0"/>
                  <a:t> è a terra e l’A.O. produce l’uscita V</a:t>
                </a:r>
                <a:r>
                  <a:rPr lang="it-IT" baseline="-25000" dirty="0"/>
                  <a:t>o</a:t>
                </a:r>
              </a:p>
              <a:p>
                <a:r>
                  <a:rPr lang="it-IT" dirty="0"/>
                  <a:t>In un A.O. invertente l’ingresso V</a:t>
                </a:r>
                <a:r>
                  <a:rPr lang="it-IT" baseline="-25000" dirty="0"/>
                  <a:t>-</a:t>
                </a:r>
                <a:r>
                  <a:rPr lang="it-IT" dirty="0"/>
                  <a:t> è uguale al valore di V</a:t>
                </a:r>
                <a:r>
                  <a:rPr lang="it-IT" baseline="-25000" dirty="0"/>
                  <a:t>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dirty="0"/>
                      <m:t>V</m:t>
                    </m:r>
                    <m:r>
                      <m:rPr>
                        <m:nor/>
                      </m:rPr>
                      <a:rPr lang="it-IT" b="0" i="0" baseline="-25000" dirty="0" smtClean="0"/>
                      <m:t>1</m:t>
                    </m:r>
                    <m:r>
                      <a:rPr lang="it-IT" i="1" baseline="-25000" dirty="0">
                        <a:latin typeface="Cambria Math"/>
                      </a:rPr>
                      <m:t> </m:t>
                    </m:r>
                    <m:r>
                      <a:rPr lang="it-IT" b="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it-IT" dirty="0"/>
                      <m:t>V</m:t>
                    </m:r>
                    <m:r>
                      <m:rPr>
                        <m:nor/>
                      </m:rPr>
                      <a:rPr lang="it-IT" baseline="-25000" dirty="0"/>
                      <m:t>o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it-IT" dirty="0"/>
                              <m:t>R</m:t>
                            </m:r>
                            <m:r>
                              <m:rPr>
                                <m:nor/>
                              </m:rPr>
                              <a:rPr lang="it-IT" b="0" i="0" baseline="-25000" dirty="0" smtClean="0"/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it-IT" dirty="0"/>
                              <m:t>R</m:t>
                            </m:r>
                            <m:r>
                              <m:rPr>
                                <m:nor/>
                              </m:rPr>
                              <a:rPr lang="it-IT" baseline="-25000" dirty="0" smtClean="0"/>
                              <m:t>1</m:t>
                            </m:r>
                            <m:r>
                              <m:rPr>
                                <m:nor/>
                              </m:rPr>
                              <a:rPr lang="it-IT" b="0" i="0" baseline="-25000" dirty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it-IT" b="0" i="0" dirty="0" smtClean="0"/>
                              <m:t> + </m:t>
                            </m:r>
                            <m:r>
                              <m:rPr>
                                <m:nor/>
                              </m:rPr>
                              <a:rPr lang="it-IT" b="0" i="0" smtClean="0"/>
                              <m:t>Rf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it-IT" dirty="0"/>
                      <m:t> </m:t>
                    </m:r>
                    <m:r>
                      <m:rPr>
                        <m:nor/>
                      </m:rPr>
                      <a:rPr lang="it-IT" b="0" i="0" dirty="0" smtClean="0"/>
                      <m:t>e</m:t>
                    </m:r>
                    <m:r>
                      <m:rPr>
                        <m:nor/>
                      </m:rPr>
                      <a:rPr lang="it-IT" b="0" i="0" dirty="0" smtClean="0"/>
                      <m:t> </m:t>
                    </m:r>
                    <m:r>
                      <m:rPr>
                        <m:nor/>
                      </m:rPr>
                      <a:rPr lang="it-IT" dirty="0"/>
                      <m:t>V</m:t>
                    </m:r>
                    <m:r>
                      <m:rPr>
                        <m:nor/>
                      </m:rPr>
                      <a:rPr lang="it-IT" b="0" i="0" baseline="-25000" dirty="0" smtClean="0"/>
                      <m:t>1</m:t>
                    </m:r>
                    <m:r>
                      <a:rPr lang="it-IT" i="1" dirty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it-IT" dirty="0"/>
                      <m:t>V</m:t>
                    </m:r>
                    <m:r>
                      <m:rPr>
                        <m:nor/>
                      </m:rPr>
                      <a:rPr lang="it-IT" baseline="-25000" dirty="0"/>
                      <m:t>i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>
                    <a:sym typeface="Wingdings" panose="05000000000000000000" pitchFamily="2" charset="2"/>
                  </a:rPr>
                  <a:t>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dirty="0"/>
                      <m:t>V</m:t>
                    </m:r>
                    <m:r>
                      <m:rPr>
                        <m:nor/>
                      </m:rPr>
                      <a:rPr lang="it-IT" baseline="-25000" dirty="0"/>
                      <m:t>o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it-IT" dirty="0"/>
                              <m:t>R</m:t>
                            </m:r>
                            <m:r>
                              <m:rPr>
                                <m:nor/>
                              </m:rPr>
                              <a:rPr lang="it-IT" baseline="-25000" dirty="0"/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it-IT" dirty="0"/>
                              <m:t>R</m:t>
                            </m:r>
                            <m:r>
                              <m:rPr>
                                <m:nor/>
                              </m:rPr>
                              <a:rPr lang="it-IT" baseline="-25000" dirty="0"/>
                              <m:t>1 </m:t>
                            </m:r>
                            <m:r>
                              <m:rPr>
                                <m:nor/>
                              </m:rPr>
                              <a:rPr lang="it-IT" dirty="0"/>
                              <m:t>+ </m:t>
                            </m:r>
                            <m:r>
                              <m:rPr>
                                <m:nor/>
                              </m:rPr>
                              <a:rPr lang="it-IT" smtClean="0"/>
                              <m:t>R</m:t>
                            </m:r>
                            <m:r>
                              <m:rPr>
                                <m:nor/>
                              </m:rPr>
                              <a:rPr lang="it-IT" baseline="-25000"/>
                              <m:t>f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it-IT" dirty="0"/>
                      <m:t> </m:t>
                    </m:r>
                    <m:r>
                      <m:rPr>
                        <m:nor/>
                      </m:rPr>
                      <a:rPr lang="it-IT" b="0" i="0" dirty="0" smtClean="0"/>
                      <m:t>=</m:t>
                    </m:r>
                    <m:r>
                      <m:rPr>
                        <m:nor/>
                      </m:rPr>
                      <a:rPr lang="it-IT" dirty="0"/>
                      <m:t> </m:t>
                    </m:r>
                  </m:oMath>
                </a14:m>
                <a:r>
                  <a:rPr lang="it-IT" dirty="0">
                    <a:sym typeface="Wingdings" panose="05000000000000000000" pitchFamily="2" charset="2"/>
                  </a:rPr>
                  <a:t></a:t>
                </a:r>
                <a:br>
                  <a:rPr lang="it-IT" dirty="0"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dirty="0"/>
                          <m:t>V</m:t>
                        </m:r>
                        <m:r>
                          <m:rPr>
                            <m:nor/>
                          </m:rPr>
                          <a:rPr lang="it-IT" b="0" i="0" baseline="-25000" dirty="0" smtClean="0"/>
                          <m:t>o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0" i="0" dirty="0" smtClean="0"/>
                          <m:t>V</m:t>
                        </m:r>
                        <m:r>
                          <m:rPr>
                            <m:nor/>
                          </m:rPr>
                          <a:rPr lang="it-IT" b="0" i="0" baseline="-25000" dirty="0" smtClean="0"/>
                          <m:t>i</m:t>
                        </m:r>
                      </m:den>
                    </m:f>
                  </m:oMath>
                </a14:m>
                <a:r>
                  <a:rPr lang="it-IT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it-IT" dirty="0"/>
                              <m:t>R</m:t>
                            </m:r>
                            <m:r>
                              <m:rPr>
                                <m:nor/>
                              </m:rPr>
                              <a:rPr lang="it-IT" baseline="-25000" dirty="0"/>
                              <m:t>1</m:t>
                            </m:r>
                            <m:r>
                              <m:rPr>
                                <m:nor/>
                              </m:rPr>
                              <a:rPr lang="it-IT" b="0" i="0" dirty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it-IT" dirty="0"/>
                              <m:t>+ </m:t>
                            </m:r>
                            <m:r>
                              <m:rPr>
                                <m:nor/>
                              </m:rPr>
                              <a:rPr lang="it-IT"/>
                              <m:t>Rf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it-IT" dirty="0"/>
                              <m:t>R</m:t>
                            </m:r>
                            <m:r>
                              <m:rPr>
                                <m:nor/>
                              </m:rPr>
                              <a:rPr lang="it-IT" baseline="-25000" dirty="0"/>
                              <m:t>1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it-IT" dirty="0"/>
                      <m:t> </m:t>
                    </m:r>
                  </m:oMath>
                </a14:m>
                <a:r>
                  <a:rPr lang="it-IT" dirty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dirty="0"/>
                          <m:t>V</m:t>
                        </m:r>
                        <m:r>
                          <m:rPr>
                            <m:nor/>
                          </m:rPr>
                          <a:rPr lang="it-IT" baseline="-25000" dirty="0"/>
                          <m:t>o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dirty="0"/>
                          <m:t>V</m:t>
                        </m:r>
                        <m:r>
                          <m:rPr>
                            <m:nor/>
                          </m:rPr>
                          <a:rPr lang="it-IT" baseline="-25000" dirty="0"/>
                          <m:t>i</m:t>
                        </m:r>
                      </m:den>
                    </m:f>
                  </m:oMath>
                </a14:m>
                <a:r>
                  <a:rPr lang="it-IT" dirty="0"/>
                  <a:t> = 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/>
                          <m:t>R</m:t>
                        </m:r>
                        <m:r>
                          <m:rPr>
                            <m:nor/>
                          </m:rPr>
                          <a:rPr lang="it-IT" baseline="-25000"/>
                          <m:t>f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dirty="0"/>
                          <m:t>R</m:t>
                        </m:r>
                        <m:r>
                          <m:rPr>
                            <m:nor/>
                          </m:rPr>
                          <a:rPr lang="it-IT" baseline="-25000" dirty="0"/>
                          <m:t>1</m:t>
                        </m:r>
                      </m:den>
                    </m:f>
                  </m:oMath>
                </a14:m>
                <a:endParaRPr lang="it-IT" dirty="0"/>
              </a:p>
              <a:p>
                <a:r>
                  <a:rPr lang="it-IT" b="1" dirty="0"/>
                  <a:t>G </a:t>
                </a:r>
                <a:r>
                  <a:rPr lang="it-IT" dirty="0"/>
                  <a:t>= 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/>
                          <m:t>R</m:t>
                        </m:r>
                        <m:r>
                          <m:rPr>
                            <m:nor/>
                          </m:rPr>
                          <a:rPr lang="it-IT" baseline="-25000"/>
                          <m:t>f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dirty="0"/>
                          <m:t>R</m:t>
                        </m:r>
                        <m:r>
                          <m:rPr>
                            <m:nor/>
                          </m:rPr>
                          <a:rPr lang="it-IT" baseline="-25000" dirty="0"/>
                          <m:t>1</m:t>
                        </m:r>
                      </m:den>
                    </m:f>
                  </m:oMath>
                </a14:m>
                <a:r>
                  <a:rPr lang="it-IT" dirty="0"/>
                  <a:t> è il </a:t>
                </a:r>
                <a:r>
                  <a:rPr lang="it-IT" b="1" dirty="0"/>
                  <a:t>guadagno</a:t>
                </a:r>
                <a:r>
                  <a:rPr lang="it-IT" dirty="0"/>
                  <a:t> </a:t>
                </a:r>
                <a:br>
                  <a:rPr lang="it-IT" dirty="0"/>
                </a:br>
                <a:r>
                  <a:rPr lang="it-IT" dirty="0"/>
                  <a:t>dell’A.O. non invertente, </a:t>
                </a:r>
                <a:br>
                  <a:rPr lang="it-IT" dirty="0"/>
                </a:br>
                <a:r>
                  <a:rPr lang="it-IT" dirty="0"/>
                  <a:t>positivo, in fase.</a:t>
                </a:r>
              </a:p>
            </p:txBody>
          </p:sp>
        </mc:Choice>
        <mc:Fallback xmlns="">
          <p:sp>
            <p:nvSpPr>
              <p:cNvPr id="8" name="Segnaposto contenuto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67" t="-2247" r="-3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Non Inverting Amplifi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3096"/>
            <a:ext cx="3951539" cy="22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</p:spTree>
    <p:extLst>
      <p:ext uri="{BB962C8B-B14F-4D97-AF65-F5344CB8AC3E}">
        <p14:creationId xmlns:p14="http://schemas.microsoft.com/office/powerpoint/2010/main" val="417416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3 - AMPLIFICATORE NON INVERTENTE </a:t>
            </a:r>
            <a:r>
              <a:rPr lang="it-IT" b="1" dirty="0"/>
              <a:t>INSEGUITORE DI TENSIONE (BUFFER)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egnaposto contenuto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it-IT" dirty="0"/>
                  <a:t>L’ingresso V</a:t>
                </a:r>
                <a:r>
                  <a:rPr lang="it-IT" baseline="-25000" dirty="0"/>
                  <a:t>i</a:t>
                </a:r>
                <a:r>
                  <a:rPr lang="it-IT" dirty="0"/>
                  <a:t> entra sul terminale </a:t>
                </a:r>
                <a:r>
                  <a:rPr lang="it-IT" b="1" dirty="0"/>
                  <a:t>non</a:t>
                </a:r>
                <a:r>
                  <a:rPr lang="it-IT" dirty="0"/>
                  <a:t> invertente, R</a:t>
                </a:r>
                <a:r>
                  <a:rPr lang="it-IT" baseline="-25000" dirty="0"/>
                  <a:t>1</a:t>
                </a:r>
                <a:r>
                  <a:rPr lang="it-IT" dirty="0"/>
                  <a:t> è da assumere ∞ (infinito) e </a:t>
                </a:r>
                <a:r>
                  <a:rPr lang="it-IT" dirty="0" err="1"/>
                  <a:t>R</a:t>
                </a:r>
                <a:r>
                  <a:rPr lang="it-IT" baseline="-25000" dirty="0" err="1"/>
                  <a:t>f</a:t>
                </a:r>
                <a:r>
                  <a:rPr lang="it-IT" dirty="0"/>
                  <a:t> è da assumere uguale a 0 (zero) </a:t>
                </a:r>
              </a:p>
              <a:p>
                <a:r>
                  <a:rPr lang="it-IT" dirty="0"/>
                  <a:t>In un A.O. invertente l’ingresso V</a:t>
                </a:r>
                <a:r>
                  <a:rPr lang="it-IT" baseline="-25000" dirty="0"/>
                  <a:t>-</a:t>
                </a:r>
                <a:r>
                  <a:rPr lang="it-IT" dirty="0"/>
                  <a:t> è uguale al valore di V</a:t>
                </a:r>
                <a:r>
                  <a:rPr lang="it-IT" baseline="-25000" dirty="0"/>
                  <a:t>+ </a:t>
                </a:r>
              </a:p>
              <a:p>
                <a:r>
                  <a:rPr lang="it-IT" dirty="0">
                    <a:sym typeface="Wingdings" panose="05000000000000000000" pitchFamily="2" charset="2"/>
                  </a:rPr>
                  <a:t> </a:t>
                </a:r>
                <a:r>
                  <a:rPr lang="it-IT" dirty="0"/>
                  <a:t>V</a:t>
                </a:r>
                <a:r>
                  <a:rPr lang="it-IT" baseline="-25000" dirty="0"/>
                  <a:t>o</a:t>
                </a:r>
                <a:r>
                  <a:rPr lang="it-IT" dirty="0"/>
                  <a:t> = V</a:t>
                </a:r>
                <a:r>
                  <a:rPr lang="it-IT" baseline="-25000" dirty="0"/>
                  <a:t>i</a:t>
                </a:r>
                <a:r>
                  <a:rPr lang="it-IT" dirty="0"/>
                  <a:t> </a:t>
                </a:r>
                <a:r>
                  <a:rPr lang="it-IT" dirty="0">
                    <a:sym typeface="Wingdings" panose="05000000000000000000" pitchFamily="2" charset="2"/>
                  </a:rPr>
                  <a:t> guadagno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0" i="0" dirty="0" smtClean="0"/>
                          <m:t>V</m:t>
                        </m:r>
                        <m:r>
                          <m:rPr>
                            <m:nor/>
                          </m:rPr>
                          <a:rPr lang="it-IT" b="0" i="0" baseline="-25000" dirty="0" smtClean="0"/>
                          <m:t>o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0" i="0" dirty="0" smtClean="0"/>
                          <m:t>V</m:t>
                        </m:r>
                        <m:r>
                          <m:rPr>
                            <m:nor/>
                          </m:rPr>
                          <a:rPr lang="it-IT" b="0" i="0" baseline="-25000" dirty="0" smtClean="0"/>
                          <m:t>i</m:t>
                        </m:r>
                      </m:den>
                    </m:f>
                  </m:oMath>
                </a14:m>
                <a:r>
                  <a:rPr lang="it-IT" dirty="0"/>
                  <a:t> </a:t>
                </a:r>
                <a:r>
                  <a:rPr lang="it-IT" dirty="0">
                    <a:sym typeface="Wingdings" panose="05000000000000000000" pitchFamily="2" charset="2"/>
                  </a:rPr>
                  <a:t> </a:t>
                </a:r>
                <a:r>
                  <a:rPr lang="it-IT" dirty="0"/>
                  <a:t>guadagno = 1</a:t>
                </a:r>
              </a:p>
              <a:p>
                <a:r>
                  <a:rPr lang="it-IT" dirty="0"/>
                  <a:t>L’A.O., con R</a:t>
                </a:r>
                <a:r>
                  <a:rPr lang="it-IT" baseline="-25000" dirty="0"/>
                  <a:t>1</a:t>
                </a:r>
                <a:r>
                  <a:rPr lang="it-IT" dirty="0"/>
                  <a:t> infinita </a:t>
                </a:r>
                <a:r>
                  <a:rPr lang="it-IT" dirty="0">
                    <a:sym typeface="Wingdings" panose="05000000000000000000" pitchFamily="2" charset="2"/>
                  </a:rPr>
                  <a:t></a:t>
                </a:r>
                <a:r>
                  <a:rPr lang="it-IT" dirty="0"/>
                  <a:t> (V/R=0) </a:t>
                </a:r>
                <a:r>
                  <a:rPr lang="it-IT" dirty="0">
                    <a:sym typeface="Wingdings" panose="05000000000000000000" pitchFamily="2" charset="2"/>
                  </a:rPr>
                  <a:t></a:t>
                </a:r>
                <a:r>
                  <a:rPr lang="it-IT" dirty="0"/>
                  <a:t> non modifica la tensione in ingresso e non assorbe corrente.</a:t>
                </a:r>
              </a:p>
              <a:p>
                <a:r>
                  <a:rPr lang="it-IT" dirty="0"/>
                  <a:t>Lo scopo e SEPARARE e RENDERE INDIPENDENTI gli stadi di INGRESSO e di USCITA e</a:t>
                </a:r>
                <a:br>
                  <a:rPr lang="it-IT" dirty="0"/>
                </a:br>
                <a:r>
                  <a:rPr lang="it-IT" dirty="0"/>
                  <a:t>per questo l’A.O. </a:t>
                </a:r>
                <a:br>
                  <a:rPr lang="it-IT" dirty="0"/>
                </a:br>
                <a:r>
                  <a:rPr lang="it-IT" dirty="0"/>
                  <a:t>è anche detto BUFFER o</a:t>
                </a:r>
                <a:br>
                  <a:rPr lang="it-IT" dirty="0"/>
                </a:br>
                <a:r>
                  <a:rPr lang="it-IT" dirty="0"/>
                  <a:t>DISACCOPPIATORE</a:t>
                </a:r>
              </a:p>
            </p:txBody>
          </p:sp>
        </mc:Choice>
        <mc:Fallback xmlns="">
          <p:sp>
            <p:nvSpPr>
              <p:cNvPr id="8" name="Segnaposto contenuto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67" t="-2247" r="-78" b="-47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Amp-Op-Inseguitore" descr="Voltage Follow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2"/>
          <a:stretch/>
        </p:blipFill>
        <p:spPr bwMode="auto">
          <a:xfrm>
            <a:off x="4211960" y="4767735"/>
            <a:ext cx="4167562" cy="19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</p:spTree>
    <p:extLst>
      <p:ext uri="{BB962C8B-B14F-4D97-AF65-F5344CB8AC3E}">
        <p14:creationId xmlns:p14="http://schemas.microsoft.com/office/powerpoint/2010/main" val="3720161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Amplificatore </a:t>
            </a:r>
            <a:r>
              <a:rPr lang="it-IT" b="1" dirty="0"/>
              <a:t>differenziale</a:t>
            </a:r>
            <a:r>
              <a:rPr lang="it-IT" dirty="0"/>
              <a:t>: </a:t>
            </a:r>
            <a:br>
              <a:rPr lang="it-IT" dirty="0"/>
            </a:br>
            <a:r>
              <a:rPr lang="it-IT" dirty="0"/>
              <a:t>4 - Somma ... e ... 5 - Differenza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827585" y="1340768"/>
            <a:ext cx="3687268" cy="1512168"/>
          </a:xfrm>
        </p:spPr>
        <p:txBody>
          <a:bodyPr>
            <a:normAutofit/>
          </a:bodyPr>
          <a:lstStyle/>
          <a:p>
            <a:r>
              <a:rPr lang="it-IT" dirty="0"/>
              <a:t>SOMMA:</a:t>
            </a:r>
          </a:p>
          <a:p>
            <a:r>
              <a:rPr lang="it-IT" dirty="0"/>
              <a:t>Se R</a:t>
            </a:r>
            <a:r>
              <a:rPr lang="it-IT" baseline="-25000" dirty="0"/>
              <a:t>1</a:t>
            </a:r>
            <a:r>
              <a:rPr lang="it-IT" dirty="0"/>
              <a:t> = R</a:t>
            </a:r>
            <a:r>
              <a:rPr lang="it-IT" baseline="-25000" dirty="0"/>
              <a:t>2</a:t>
            </a:r>
            <a:r>
              <a:rPr lang="it-IT" dirty="0"/>
              <a:t> = R</a:t>
            </a:r>
            <a:r>
              <a:rPr lang="it-IT" baseline="-25000" dirty="0"/>
              <a:t>f</a:t>
            </a:r>
            <a:endParaRPr lang="it-IT" dirty="0"/>
          </a:p>
          <a:p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/>
              <a:t>V</a:t>
            </a:r>
            <a:r>
              <a:rPr lang="it-IT" baseline="-25000" dirty="0"/>
              <a:t>0</a:t>
            </a:r>
            <a:r>
              <a:rPr lang="it-IT" dirty="0"/>
              <a:t> = - (V</a:t>
            </a:r>
            <a:r>
              <a:rPr lang="it-IT" baseline="-25000" dirty="0"/>
              <a:t>1</a:t>
            </a:r>
            <a:r>
              <a:rPr lang="it-IT" dirty="0"/>
              <a:t> + V</a:t>
            </a:r>
            <a:r>
              <a:rPr lang="it-IT" baseline="-25000" dirty="0"/>
              <a:t>2</a:t>
            </a:r>
            <a:r>
              <a:rPr lang="it-IT" dirty="0"/>
              <a:t>)</a:t>
            </a:r>
          </a:p>
        </p:txBody>
      </p:sp>
      <p:pic>
        <p:nvPicPr>
          <p:cNvPr id="2050" name="Amp-Op_Som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140968"/>
            <a:ext cx="4038600" cy="227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>
          <a:xfrm>
            <a:off x="4800606" y="1340768"/>
            <a:ext cx="3484952" cy="1512168"/>
          </a:xfrm>
        </p:spPr>
        <p:txBody>
          <a:bodyPr>
            <a:normAutofit/>
          </a:bodyPr>
          <a:lstStyle/>
          <a:p>
            <a:r>
              <a:rPr lang="it-IT" dirty="0"/>
              <a:t>DIFFERENZA:</a:t>
            </a:r>
          </a:p>
          <a:p>
            <a:r>
              <a:rPr lang="it-IT" dirty="0"/>
              <a:t>Se R</a:t>
            </a:r>
            <a:r>
              <a:rPr lang="it-IT" baseline="-25000" dirty="0"/>
              <a:t>1</a:t>
            </a:r>
            <a:r>
              <a:rPr lang="it-IT" dirty="0"/>
              <a:t> = R</a:t>
            </a:r>
            <a:r>
              <a:rPr lang="it-IT" baseline="-25000" dirty="0"/>
              <a:t>2</a:t>
            </a:r>
            <a:r>
              <a:rPr lang="it-IT" dirty="0"/>
              <a:t> = R</a:t>
            </a:r>
            <a:r>
              <a:rPr lang="it-IT" baseline="-25000" dirty="0"/>
              <a:t>3</a:t>
            </a:r>
            <a:r>
              <a:rPr lang="it-IT" dirty="0"/>
              <a:t> = R</a:t>
            </a:r>
            <a:r>
              <a:rPr lang="it-IT" baseline="-25000" dirty="0"/>
              <a:t>f</a:t>
            </a:r>
            <a:endParaRPr lang="it-IT" dirty="0"/>
          </a:p>
          <a:p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/>
              <a:t>V</a:t>
            </a:r>
            <a:r>
              <a:rPr lang="it-IT" baseline="-25000" dirty="0"/>
              <a:t>0</a:t>
            </a:r>
            <a:r>
              <a:rPr lang="it-IT" dirty="0"/>
              <a:t> = V</a:t>
            </a:r>
            <a:r>
              <a:rPr lang="it-IT" baseline="-25000" dirty="0"/>
              <a:t>1</a:t>
            </a:r>
            <a:r>
              <a:rPr lang="it-IT" dirty="0"/>
              <a:t> - V</a:t>
            </a:r>
            <a:r>
              <a:rPr lang="it-IT" baseline="-25000" dirty="0"/>
              <a:t>2</a:t>
            </a:r>
            <a:endParaRPr lang="it-IT" dirty="0"/>
          </a:p>
        </p:txBody>
      </p:sp>
      <p:pic>
        <p:nvPicPr>
          <p:cNvPr id="2051" name="Amp-Op_Differenz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3140968"/>
            <a:ext cx="3656408" cy="271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</p:spTree>
    <p:extLst>
      <p:ext uri="{BB962C8B-B14F-4D97-AF65-F5344CB8AC3E}">
        <p14:creationId xmlns:p14="http://schemas.microsoft.com/office/powerpoint/2010/main" val="376845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4AABD6AD-A5AC-45BF-ADBB-4F13EF4FB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9144000" cy="384667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4DC6945-A538-463F-9903-0D1AE5DF1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Esempio: MIXER AUDIO con op. </a:t>
            </a:r>
            <a:r>
              <a:rPr lang="it-IT" dirty="0" err="1"/>
              <a:t>amp</a:t>
            </a:r>
            <a:r>
              <a:rPr lang="it-IT" dirty="0"/>
              <a:t>. In configurazione sommatore 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4819E3D-D2F3-4C34-91CC-3A4349160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C8EAE0F7-847E-4E3D-A9DD-722518ED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16</a:t>
            </a:fld>
            <a:endParaRPr lang="it-IT"/>
          </a:p>
        </p:txBody>
      </p:sp>
      <p:pic>
        <p:nvPicPr>
          <p:cNvPr id="16" name="Segnaposto contenuto 15">
            <a:extLst>
              <a:ext uri="{FF2B5EF4-FFF2-40B4-BE49-F238E27FC236}">
                <a16:creationId xmlns:a16="http://schemas.microsoft.com/office/drawing/2014/main" id="{4A3503DE-E51B-48B1-BC50-A140C297371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" r="1577" b="7212"/>
          <a:stretch/>
        </p:blipFill>
        <p:spPr>
          <a:xfrm>
            <a:off x="863542" y="3241998"/>
            <a:ext cx="7488924" cy="2995314"/>
          </a:xfrm>
          <a:solidFill>
            <a:schemeClr val="tx1"/>
          </a:solidFill>
          <a:ln>
            <a:noFill/>
          </a:ln>
        </p:spPr>
      </p:pic>
      <p:sp>
        <p:nvSpPr>
          <p:cNvPr id="14" name="Segnaposto contenuto 13">
            <a:extLst>
              <a:ext uri="{FF2B5EF4-FFF2-40B4-BE49-F238E27FC236}">
                <a16:creationId xmlns:a16="http://schemas.microsoft.com/office/drawing/2014/main" id="{821F11C0-07AC-4B47-BA3B-B6C791FAD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Gli strumenti in ingresso, ognuno regolato dal rispettivo potenziometro R1, R2, R3 si sommano all’ingresso invertente </a:t>
            </a:r>
          </a:p>
          <a:p>
            <a:r>
              <a:rPr lang="it-IT" dirty="0"/>
              <a:t>In uscita è restituito il suono «mixato» dal mixer audio</a:t>
            </a:r>
          </a:p>
        </p:txBody>
      </p:sp>
    </p:spTree>
    <p:extLst>
      <p:ext uri="{BB962C8B-B14F-4D97-AF65-F5344CB8AC3E}">
        <p14:creationId xmlns:p14="http://schemas.microsoft.com/office/powerpoint/2010/main" val="153647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DC6945-A538-463F-9903-0D1AE5DF1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Esempio: Convertitore da Digitale ad analogico (DAC) con Op. AMP.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4819E3D-D2F3-4C34-91CC-3A4349160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C8EAE0F7-847E-4E3D-A9DD-722518ED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17</a:t>
            </a:fld>
            <a:endParaRPr lang="it-IT"/>
          </a:p>
        </p:txBody>
      </p:sp>
      <p:pic>
        <p:nvPicPr>
          <p:cNvPr id="16" name="Segnaposto contenuto 15">
            <a:extLst>
              <a:ext uri="{FF2B5EF4-FFF2-40B4-BE49-F238E27FC236}">
                <a16:creationId xmlns:a16="http://schemas.microsoft.com/office/drawing/2014/main" id="{4A3503DE-E51B-48B1-BC50-A140C297371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6151" r="1598" b="3508"/>
          <a:stretch/>
        </p:blipFill>
        <p:spPr>
          <a:xfrm>
            <a:off x="971600" y="3339373"/>
            <a:ext cx="7200800" cy="2987566"/>
          </a:xfrm>
          <a:solidFill>
            <a:schemeClr val="tx1"/>
          </a:solidFill>
          <a:ln>
            <a:noFill/>
          </a:ln>
        </p:spPr>
      </p:pic>
      <p:sp>
        <p:nvSpPr>
          <p:cNvPr id="14" name="Segnaposto contenuto 13">
            <a:extLst>
              <a:ext uri="{FF2B5EF4-FFF2-40B4-BE49-F238E27FC236}">
                <a16:creationId xmlns:a16="http://schemas.microsoft.com/office/drawing/2014/main" id="{821F11C0-07AC-4B47-BA3B-B6C791FAD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340768"/>
            <a:ext cx="7776864" cy="1800200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All’</a:t>
            </a:r>
            <a:r>
              <a:rPr lang="it-IT" b="1" dirty="0"/>
              <a:t>ingresso</a:t>
            </a:r>
            <a:r>
              <a:rPr lang="it-IT" dirty="0"/>
              <a:t> i 4 livelli logici (4 bit) sono applicati alle rispettive resistenze R1, R2, R3, R4 e si hanno 4 tensioni che si sommano all’ingresso invertente. </a:t>
            </a:r>
          </a:p>
          <a:p>
            <a:r>
              <a:rPr lang="it-IT" dirty="0"/>
              <a:t>All’uscita dell’op. </a:t>
            </a:r>
            <a:r>
              <a:rPr lang="it-IT" dirty="0" err="1"/>
              <a:t>amp</a:t>
            </a:r>
            <a:r>
              <a:rPr lang="it-IT" dirty="0"/>
              <a:t>. c’è un segnale in tensione, «smussato» poi dal filtro </a:t>
            </a:r>
            <a:r>
              <a:rPr lang="it-IT" dirty="0" err="1"/>
              <a:t>R</a:t>
            </a:r>
            <a:r>
              <a:rPr lang="it-IT" baseline="-25000" dirty="0" err="1"/>
              <a:t>out</a:t>
            </a:r>
            <a:r>
              <a:rPr lang="it-IT" dirty="0"/>
              <a:t> e </a:t>
            </a:r>
            <a:r>
              <a:rPr lang="it-IT" dirty="0" err="1"/>
              <a:t>C</a:t>
            </a:r>
            <a:r>
              <a:rPr lang="it-IT" baseline="-25000" dirty="0" err="1"/>
              <a:t>out</a:t>
            </a:r>
            <a:r>
              <a:rPr lang="it-IT" dirty="0"/>
              <a:t>, e si preleva la </a:t>
            </a:r>
            <a:r>
              <a:rPr lang="it-IT" sz="2500" dirty="0" err="1">
                <a:solidFill>
                  <a:prstClr val="white"/>
                </a:solidFill>
              </a:rPr>
              <a:t>V</a:t>
            </a:r>
            <a:r>
              <a:rPr lang="it-IT" sz="2500" baseline="-25000" dirty="0" err="1">
                <a:solidFill>
                  <a:prstClr val="white"/>
                </a:solidFill>
              </a:rPr>
              <a:t>out</a:t>
            </a:r>
            <a:r>
              <a:rPr lang="it-IT" sz="2500" dirty="0">
                <a:solidFill>
                  <a:prstClr val="white"/>
                </a:solidFill>
              </a:rPr>
              <a:t> </a:t>
            </a:r>
            <a:r>
              <a:rPr lang="it-IT" dirty="0"/>
              <a:t>che è </a:t>
            </a:r>
            <a:r>
              <a:rPr lang="it-IT" b="1" dirty="0"/>
              <a:t>l’uscita analogica </a:t>
            </a:r>
            <a:r>
              <a:rPr lang="it-IT" dirty="0"/>
              <a:t>del segnale di input</a:t>
            </a:r>
          </a:p>
          <a:p>
            <a:r>
              <a:rPr lang="it-IT" dirty="0"/>
              <a:t>Es. con un ingresso digitale dal valore 1001 </a:t>
            </a:r>
            <a:r>
              <a:rPr lang="it-IT" dirty="0">
                <a:sym typeface="Wingdings" panose="05000000000000000000" pitchFamily="2" charset="2"/>
              </a:rPr>
              <a:t> 5V, 0V, 0V, 5V  somma </a:t>
            </a:r>
            <a:r>
              <a:rPr lang="it-IT" dirty="0"/>
              <a:t>con R=10 K</a:t>
            </a:r>
            <a:r>
              <a:rPr lang="el-GR" dirty="0"/>
              <a:t>Ω </a:t>
            </a:r>
            <a:r>
              <a:rPr lang="it-IT" dirty="0"/>
              <a:t>e i valori 1x, 2x, 4x e 8x </a:t>
            </a:r>
            <a:r>
              <a:rPr lang="it-IT" dirty="0">
                <a:sym typeface="Wingdings" panose="05000000000000000000" pitchFamily="2" charset="2"/>
              </a:rPr>
              <a:t> forma d’ona di uscita analogica</a:t>
            </a:r>
            <a:r>
              <a:rPr lang="it-IT" dirty="0"/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BB33006-E85A-464D-8E34-4BF00F7120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" t="2640" r="1640" b="7778"/>
          <a:stretch/>
        </p:blipFill>
        <p:spPr>
          <a:xfrm>
            <a:off x="1002458" y="3342139"/>
            <a:ext cx="7169942" cy="293842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8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LM471 SU </a:t>
            </a:r>
            <a:r>
              <a:rPr lang="it-IT" dirty="0" err="1"/>
              <a:t>Breadboard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LO SCHEMA DEL CIRCUITO OP AMP SCELTO è quello DI TIPO </a:t>
            </a:r>
            <a:r>
              <a:rPr lang="it-IT" b="1" dirty="0"/>
              <a:t>NON INVERTENTE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Materiale necessario per la realizzazione DEL CIRCUITO: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18</a:t>
            </a:fld>
            <a:endParaRPr lang="it-IT"/>
          </a:p>
        </p:txBody>
      </p:sp>
      <p:pic>
        <p:nvPicPr>
          <p:cNvPr id="9" name="Amp-Op_Non-Invertente" descr="Non Inverting Amplifier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7"/>
          <a:stretch/>
        </p:blipFill>
        <p:spPr bwMode="auto">
          <a:xfrm>
            <a:off x="855663" y="2420889"/>
            <a:ext cx="365918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gnaposto contenuto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Bread board</a:t>
            </a:r>
          </a:p>
          <a:p>
            <a:r>
              <a:rPr lang="en-US" dirty="0"/>
              <a:t>Op Amp LM741 </a:t>
            </a:r>
            <a:r>
              <a:rPr lang="it-IT" dirty="0"/>
              <a:t>su</a:t>
            </a:r>
            <a:r>
              <a:rPr lang="en-US" dirty="0"/>
              <a:t> Chip</a:t>
            </a:r>
          </a:p>
          <a:p>
            <a:r>
              <a:rPr lang="it-IT" dirty="0" err="1"/>
              <a:t>R</a:t>
            </a:r>
            <a:r>
              <a:rPr lang="it-IT" baseline="-25000" dirty="0" err="1"/>
              <a:t>f</a:t>
            </a:r>
            <a:r>
              <a:rPr lang="it-IT" dirty="0"/>
              <a:t> = resistenza da </a:t>
            </a:r>
            <a:r>
              <a:rPr lang="en-US" dirty="0"/>
              <a:t>10 KΩ</a:t>
            </a:r>
            <a:endParaRPr lang="it-IT" dirty="0"/>
          </a:p>
          <a:p>
            <a:r>
              <a:rPr lang="it-IT" dirty="0"/>
              <a:t>R</a:t>
            </a:r>
            <a:r>
              <a:rPr lang="it-IT" baseline="-25000" dirty="0"/>
              <a:t>1</a:t>
            </a:r>
            <a:r>
              <a:rPr lang="it-IT" dirty="0"/>
              <a:t> = resistenza da </a:t>
            </a:r>
            <a:r>
              <a:rPr lang="en-US" dirty="0"/>
              <a:t>1 KΩ</a:t>
            </a:r>
            <a:endParaRPr lang="it-IT" dirty="0"/>
          </a:p>
          <a:p>
            <a:r>
              <a:rPr lang="it-IT" dirty="0"/>
              <a:t>Segnale in AC in ingresso</a:t>
            </a:r>
          </a:p>
          <a:p>
            <a:r>
              <a:rPr lang="it-IT" dirty="0"/>
              <a:t>Alimentazione duale con le due tensioni: +</a:t>
            </a:r>
            <a:r>
              <a:rPr lang="it-IT" dirty="0" err="1"/>
              <a:t>V</a:t>
            </a:r>
            <a:r>
              <a:rPr lang="it-IT" baseline="-25000" dirty="0" err="1"/>
              <a:t>cc</a:t>
            </a:r>
            <a:r>
              <a:rPr lang="it-IT" dirty="0"/>
              <a:t> = +10 V e -</a:t>
            </a:r>
            <a:r>
              <a:rPr lang="it-IT" dirty="0" err="1"/>
              <a:t>V</a:t>
            </a:r>
            <a:r>
              <a:rPr lang="it-IT" baseline="-25000" dirty="0" err="1"/>
              <a:t>cc</a:t>
            </a:r>
            <a:r>
              <a:rPr lang="it-IT" dirty="0"/>
              <a:t> = -10 V</a:t>
            </a:r>
          </a:p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12DD2A4-5A2F-4893-AE63-26A169DD3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22" y="4509576"/>
            <a:ext cx="3687268" cy="159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8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LM471 SU </a:t>
            </a:r>
            <a:r>
              <a:rPr lang="it-IT" dirty="0" err="1"/>
              <a:t>Breadboard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OP AMP SU BREADBORAD IN CONF. NON INVERTENTE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it-IT" dirty="0"/>
              <a:t>FORMULA E CALCOLO DEL GUADAGNO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19</a:t>
            </a:fld>
            <a:endParaRPr lang="it-IT"/>
          </a:p>
        </p:txBody>
      </p:sp>
      <p:pic>
        <p:nvPicPr>
          <p:cNvPr id="11" name="Segnaposto contenuto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3" y="2527147"/>
            <a:ext cx="3659187" cy="3532493"/>
          </a:xfrm>
        </p:spPr>
      </p:pic>
      <p:sp>
        <p:nvSpPr>
          <p:cNvPr id="14" name="Segnaposto contenuto 1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La formula del guadagno A in configurazione </a:t>
            </a:r>
            <a:r>
              <a:rPr lang="it-IT" b="1" dirty="0"/>
              <a:t>Non Invertente</a:t>
            </a:r>
            <a:r>
              <a:rPr lang="it-IT" dirty="0"/>
              <a:t> è A=1+ </a:t>
            </a:r>
            <a:r>
              <a:rPr lang="it-IT" dirty="0" err="1"/>
              <a:t>R</a:t>
            </a:r>
            <a:r>
              <a:rPr lang="it-IT" baseline="-25000" dirty="0" err="1"/>
              <a:t>f</a:t>
            </a:r>
            <a:r>
              <a:rPr lang="it-IT" dirty="0"/>
              <a:t>/ R</a:t>
            </a:r>
            <a:r>
              <a:rPr lang="it-IT" baseline="-25000" dirty="0"/>
              <a:t>1</a:t>
            </a:r>
            <a:endParaRPr lang="it-IT" dirty="0"/>
          </a:p>
          <a:p>
            <a:r>
              <a:rPr lang="it-IT" dirty="0"/>
              <a:t>Sostituendo i valori si ha: </a:t>
            </a:r>
            <a:r>
              <a:rPr lang="it-IT" b="1" dirty="0"/>
              <a:t>A</a:t>
            </a:r>
            <a:r>
              <a:rPr lang="it-IT" dirty="0"/>
              <a:t>=1+10/1=1+10=</a:t>
            </a:r>
            <a:r>
              <a:rPr lang="it-IT" b="1" dirty="0"/>
              <a:t>11</a:t>
            </a:r>
            <a:endParaRPr lang="it-IT" dirty="0"/>
          </a:p>
          <a:p>
            <a:r>
              <a:rPr lang="it-IT" dirty="0"/>
              <a:t>Inserendo un segnale sinusoidale in ingresso, se ne otterrà uno di ampiezza 11 volte maggiore in uscita</a:t>
            </a:r>
          </a:p>
        </p:txBody>
      </p:sp>
    </p:spTree>
    <p:extLst>
      <p:ext uri="{BB962C8B-B14F-4D97-AF65-F5344CB8AC3E}">
        <p14:creationId xmlns:p14="http://schemas.microsoft.com/office/powerpoint/2010/main" val="419259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INTRODuZIONE</a:t>
            </a:r>
            <a:r>
              <a:rPr lang="it-IT" dirty="0"/>
              <a:t>: I </a:t>
            </a:r>
            <a:r>
              <a:rPr lang="it-IT" dirty="0" err="1"/>
              <a:t>CIRCuITI</a:t>
            </a:r>
            <a:r>
              <a:rPr lang="it-IT" dirty="0"/>
              <a:t> INTEGRATI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il </a:t>
            </a:r>
            <a:r>
              <a:rPr lang="it-IT" b="1" dirty="0"/>
              <a:t>CIRCUITO</a:t>
            </a:r>
            <a:r>
              <a:rPr lang="it-IT" dirty="0"/>
              <a:t> </a:t>
            </a:r>
            <a:r>
              <a:rPr lang="it-IT" b="1" dirty="0"/>
              <a:t>INTEGRATO</a:t>
            </a:r>
            <a:r>
              <a:rPr lang="it-IT" dirty="0"/>
              <a:t> è un singolo </a:t>
            </a:r>
            <a:r>
              <a:rPr lang="it-IT" b="1" i="1" dirty="0"/>
              <a:t>chip</a:t>
            </a:r>
            <a:r>
              <a:rPr lang="it-IT" b="1" dirty="0"/>
              <a:t> di </a:t>
            </a:r>
            <a:br>
              <a:rPr lang="it-IT" b="1" dirty="0"/>
            </a:br>
            <a:r>
              <a:rPr lang="it-IT" b="1" dirty="0"/>
              <a:t>materiale semiconduttore</a:t>
            </a:r>
            <a:r>
              <a:rPr lang="it-IT" dirty="0"/>
              <a:t> (di solito è </a:t>
            </a:r>
            <a:r>
              <a:rPr lang="it-IT" b="1" dirty="0"/>
              <a:t>il Silicio</a:t>
            </a:r>
            <a:r>
              <a:rPr lang="it-IT" dirty="0"/>
              <a:t>)</a:t>
            </a:r>
            <a:br>
              <a:rPr lang="it-IT" dirty="0"/>
            </a:br>
            <a:r>
              <a:rPr lang="it-IT" dirty="0"/>
              <a:t>dove sono realizzati e collegati molteplici </a:t>
            </a:r>
            <a:br>
              <a:rPr lang="it-IT" dirty="0"/>
            </a:br>
            <a:r>
              <a:rPr lang="it-IT" b="1" dirty="0"/>
              <a:t>componenti elettronici</a:t>
            </a:r>
            <a:r>
              <a:rPr lang="it-IT" dirty="0"/>
              <a:t>; a lato il 1° esemplare,</a:t>
            </a:r>
            <a:br>
              <a:rPr lang="it-IT" dirty="0"/>
            </a:br>
            <a:r>
              <a:rPr lang="it-IT" dirty="0"/>
              <a:t>composto da 2 transistori BJT che fu inventato </a:t>
            </a:r>
            <a:br>
              <a:rPr lang="it-IT" dirty="0"/>
            </a:br>
            <a:r>
              <a:rPr lang="it-IT" dirty="0"/>
              <a:t>nel 1961 </a:t>
            </a:r>
            <a:r>
              <a:rPr lang="en-US" dirty="0"/>
              <a:t>da Robert Noyce </a:t>
            </a:r>
            <a:r>
              <a:rPr lang="it-IT" dirty="0"/>
              <a:t>alla</a:t>
            </a:r>
            <a:r>
              <a:rPr lang="en-US" dirty="0"/>
              <a:t> Fairchild.</a:t>
            </a:r>
            <a:endParaRPr lang="it-IT" dirty="0"/>
          </a:p>
          <a:p>
            <a:r>
              <a:rPr lang="it-IT" dirty="0"/>
              <a:t>Un C.I. è composto da </a:t>
            </a:r>
            <a:r>
              <a:rPr lang="it-IT" b="1" dirty="0"/>
              <a:t>componenti attivi</a:t>
            </a:r>
            <a:r>
              <a:rPr lang="it-IT" dirty="0"/>
              <a:t> e </a:t>
            </a:r>
            <a:r>
              <a:rPr lang="it-IT" b="1" dirty="0"/>
              <a:t>passivi</a:t>
            </a:r>
            <a:r>
              <a:rPr lang="it-IT" dirty="0"/>
              <a:t>, </a:t>
            </a:r>
            <a:br>
              <a:rPr lang="it-IT" dirty="0"/>
            </a:br>
            <a:r>
              <a:rPr lang="it-IT" dirty="0"/>
              <a:t>come ad es.: </a:t>
            </a:r>
            <a:r>
              <a:rPr lang="it-IT" b="1" dirty="0"/>
              <a:t>transistor</a:t>
            </a:r>
            <a:r>
              <a:rPr lang="it-IT" dirty="0"/>
              <a:t>, diodi, resistenze, condensatori ...</a:t>
            </a:r>
          </a:p>
          <a:p>
            <a:r>
              <a:rPr lang="it-IT" dirty="0"/>
              <a:t>Un C.I. è piccolo, leggero, ha un basso consumo elettrico,</a:t>
            </a:r>
            <a:br>
              <a:rPr lang="it-IT" dirty="0"/>
            </a:br>
            <a:r>
              <a:rPr lang="it-IT" dirty="0"/>
              <a:t> ha un costo di acquisto economico, è affidabile, è veloce.</a:t>
            </a:r>
          </a:p>
          <a:p>
            <a:r>
              <a:rPr lang="it-IT" dirty="0"/>
              <a:t>Il C.I. può essere di due tipi:</a:t>
            </a:r>
          </a:p>
          <a:p>
            <a:pPr lvl="1"/>
            <a:r>
              <a:rPr lang="it-IT" b="1" dirty="0"/>
              <a:t>ANALOGICO:</a:t>
            </a:r>
            <a:r>
              <a:rPr lang="it-IT" dirty="0"/>
              <a:t> opera su segnali di tensione, anche a </a:t>
            </a:r>
            <a:r>
              <a:rPr lang="it-IT" dirty="0" err="1"/>
              <a:t>freq</a:t>
            </a:r>
            <a:r>
              <a:rPr lang="it-IT" dirty="0"/>
              <a:t>. variabile.</a:t>
            </a:r>
          </a:p>
          <a:p>
            <a:pPr lvl="2"/>
            <a:r>
              <a:rPr lang="it-IT" dirty="0"/>
              <a:t>Lineari (ad es. il famoso Circuito Integrato 741 è lineare)</a:t>
            </a:r>
          </a:p>
          <a:p>
            <a:pPr lvl="2"/>
            <a:r>
              <a:rPr lang="it-IT" dirty="0"/>
              <a:t>Non Lineari (ad es. i Circuiti Integrati a Radiofrequenza)</a:t>
            </a:r>
          </a:p>
          <a:p>
            <a:pPr lvl="1"/>
            <a:r>
              <a:rPr lang="it-IT" b="1" dirty="0"/>
              <a:t>DIGITALE:</a:t>
            </a:r>
            <a:r>
              <a:rPr lang="it-IT" dirty="0"/>
              <a:t> opera su pochi segnali di tensione, a livelli fissati (es. 2 livelli)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  <p:pic>
        <p:nvPicPr>
          <p:cNvPr id="6" name="Primo Chi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285179"/>
            <a:ext cx="2461242" cy="243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Esempio: TRANSISOR BJT in un C.I.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Transistor BJT di tipo NPN: Simbolo e struttura semplificata</a:t>
            </a:r>
          </a:p>
          <a:p>
            <a:r>
              <a:rPr lang="it-IT" dirty="0"/>
              <a:t>Sopra: il particolare visto dall’alto di </a:t>
            </a:r>
            <a:r>
              <a:rPr lang="it-IT" b="1" dirty="0"/>
              <a:t>1</a:t>
            </a:r>
            <a:r>
              <a:rPr lang="it-IT" dirty="0"/>
              <a:t> dei </a:t>
            </a:r>
            <a:r>
              <a:rPr lang="it-IT" b="1" dirty="0"/>
              <a:t>22 Transistor BJT</a:t>
            </a:r>
            <a:r>
              <a:rPr lang="it-IT" dirty="0"/>
              <a:t> di un amplificatore operazionale </a:t>
            </a:r>
            <a:r>
              <a:rPr lang="it-IT" b="1" dirty="0"/>
              <a:t>LM741</a:t>
            </a:r>
            <a:r>
              <a:rPr lang="it-IT" dirty="0"/>
              <a:t> in cui si vedono i 3 terminali: </a:t>
            </a:r>
            <a:r>
              <a:rPr lang="it-IT" b="1" dirty="0"/>
              <a:t>B=Base, C=Collettore, E=Emettitore</a:t>
            </a:r>
          </a:p>
          <a:p>
            <a:r>
              <a:rPr lang="it-IT" dirty="0"/>
              <a:t>Sotto: lo schema NPN di un Transistor BJT (</a:t>
            </a:r>
            <a:r>
              <a:rPr lang="it-IT" b="1" dirty="0"/>
              <a:t>BJT</a:t>
            </a:r>
            <a:r>
              <a:rPr lang="it-IT" dirty="0"/>
              <a:t>= </a:t>
            </a:r>
            <a:r>
              <a:rPr lang="it-IT" b="1" dirty="0" err="1"/>
              <a:t>B</a:t>
            </a:r>
            <a:r>
              <a:rPr lang="it-IT" dirty="0" err="1"/>
              <a:t>ipolar</a:t>
            </a:r>
            <a:r>
              <a:rPr lang="it-IT" dirty="0"/>
              <a:t> </a:t>
            </a:r>
            <a:r>
              <a:rPr lang="it-IT" b="1" dirty="0"/>
              <a:t>J</a:t>
            </a:r>
            <a:r>
              <a:rPr lang="it-IT" dirty="0"/>
              <a:t>unction </a:t>
            </a:r>
            <a:r>
              <a:rPr lang="it-IT" b="1" dirty="0"/>
              <a:t>T</a:t>
            </a:r>
            <a:r>
              <a:rPr lang="it-IT" dirty="0"/>
              <a:t>ransistor) con i vari strati N e P, dalla superfice fino al substrato, visto in sezione.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3</a:t>
            </a:fld>
            <a:endParaRPr lang="it-IT"/>
          </a:p>
        </p:txBody>
      </p:sp>
      <p:pic>
        <p:nvPicPr>
          <p:cNvPr id="15" name="Segnaposto contenuto 1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663" y="2564904"/>
            <a:ext cx="3659187" cy="3238379"/>
          </a:xfr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98EA429-6AD2-459E-8EBD-56EB73FCC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0761"/>
            <a:ext cx="23812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5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41 box 8 pi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890" y="2915732"/>
            <a:ext cx="878380" cy="842701"/>
          </a:xfrm>
          <a:prstGeom prst="rect">
            <a:avLst/>
          </a:prstGeom>
        </p:spPr>
      </p:pic>
      <p:pic>
        <p:nvPicPr>
          <p:cNvPr id="9" name="741 box 8 pi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212976"/>
            <a:ext cx="878380" cy="842701"/>
          </a:xfrm>
          <a:prstGeom prst="rect">
            <a:avLst/>
          </a:prstGeom>
        </p:spPr>
      </p:pic>
      <p:pic>
        <p:nvPicPr>
          <p:cNvPr id="10" name="741 box 8 pi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157192"/>
            <a:ext cx="878380" cy="842701"/>
          </a:xfrm>
          <a:prstGeom prst="rect">
            <a:avLst/>
          </a:prstGeom>
        </p:spPr>
      </p:pic>
      <p:pic>
        <p:nvPicPr>
          <p:cNvPr id="7" name="741 box 8 pi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87352"/>
            <a:ext cx="878380" cy="842701"/>
          </a:xfrm>
          <a:prstGeom prst="rect">
            <a:avLst/>
          </a:prstGeom>
        </p:spPr>
      </p:pic>
      <p:pic>
        <p:nvPicPr>
          <p:cNvPr id="5" name="741 closed 1 c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16567"/>
            <a:ext cx="1117217" cy="1808577"/>
          </a:xfrm>
          <a:prstGeom prst="rect">
            <a:avLst/>
          </a:prstGeom>
        </p:spPr>
      </p:pic>
      <p:pic>
        <p:nvPicPr>
          <p:cNvPr id="4" name="741 open metal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7" b="2680"/>
          <a:stretch/>
        </p:blipFill>
        <p:spPr>
          <a:xfrm>
            <a:off x="1979712" y="1268759"/>
            <a:ext cx="4643005" cy="446375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Esempio: circuito integrato 741</a:t>
            </a:r>
          </a:p>
        </p:txBody>
      </p:sp>
      <p:pic>
        <p:nvPicPr>
          <p:cNvPr id="1026" name="Die photo 741 op amp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59"/>
            <a:ext cx="7488832" cy="481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</p:spTree>
    <p:extLst>
      <p:ext uri="{BB962C8B-B14F-4D97-AF65-F5344CB8AC3E}">
        <p14:creationId xmlns:p14="http://schemas.microsoft.com/office/powerpoint/2010/main" val="348201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Amplificatore ... Operazionale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800" dirty="0"/>
              <a:t>Amplificatore ...</a:t>
            </a:r>
          </a:p>
          <a:p>
            <a:pPr lvl="1"/>
            <a:r>
              <a:rPr lang="it-IT" sz="2400" dirty="0"/>
              <a:t>Dispositivo che può fare un </a:t>
            </a:r>
            <a:r>
              <a:rPr lang="it-IT" sz="2400" i="1" dirty="0"/>
              <a:t>"ingrandimento"</a:t>
            </a:r>
            <a:r>
              <a:rPr lang="it-IT" sz="2400" dirty="0"/>
              <a:t> del segnale di ingresso anche di molte volte: da 1 a 1.000.000</a:t>
            </a:r>
          </a:p>
          <a:p>
            <a:pPr lvl="1"/>
            <a:r>
              <a:rPr lang="it-IT" sz="2400" dirty="0"/>
              <a:t>Si tratta del cosiddetto </a:t>
            </a:r>
            <a:r>
              <a:rPr lang="it-IT" sz="2400" b="1" dirty="0"/>
              <a:t>Guadagno</a:t>
            </a:r>
            <a:r>
              <a:rPr lang="it-IT" sz="2400" dirty="0"/>
              <a:t>, il cui simbolo è A e si esprime anche in dB; ad es. 60 dB = 10</a:t>
            </a:r>
            <a:r>
              <a:rPr lang="it-IT" sz="2400" baseline="30000" dirty="0"/>
              <a:t>6</a:t>
            </a:r>
            <a:r>
              <a:rPr lang="it-IT" sz="2400" dirty="0"/>
              <a:t> = 1.000.0000.</a:t>
            </a:r>
          </a:p>
          <a:p>
            <a:r>
              <a:rPr lang="it-IT" sz="2800" dirty="0"/>
              <a:t>... Operazionale</a:t>
            </a:r>
          </a:p>
          <a:p>
            <a:pPr lvl="1"/>
            <a:r>
              <a:rPr lang="it-IT" sz="2400" dirty="0"/>
              <a:t>Il dispositivo può fare OPERAZIONI sui segnali elettrici:</a:t>
            </a:r>
          </a:p>
          <a:p>
            <a:pPr lvl="2"/>
            <a:r>
              <a:rPr lang="it-IT" sz="2000" dirty="0"/>
              <a:t>Somma di segnali</a:t>
            </a:r>
          </a:p>
          <a:p>
            <a:pPr lvl="2"/>
            <a:r>
              <a:rPr lang="it-IT" sz="2000" dirty="0"/>
              <a:t>Differenza di segnali.</a:t>
            </a:r>
          </a:p>
          <a:p>
            <a:pPr lvl="2"/>
            <a:r>
              <a:rPr lang="it-IT" sz="2000" dirty="0"/>
              <a:t>Inversione del segnale (stessa V, in uscita cambia solo il segno).</a:t>
            </a:r>
          </a:p>
          <a:p>
            <a:pPr lvl="2"/>
            <a:r>
              <a:rPr lang="it-IT" sz="2000" dirty="0"/>
              <a:t>Confronto di segnali, ecc.</a:t>
            </a:r>
          </a:p>
          <a:p>
            <a:pPr marL="671400" lvl="2" indent="0">
              <a:buNone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</p:spTree>
    <p:extLst>
      <p:ext uri="{BB962C8B-B14F-4D97-AF65-F5344CB8AC3E}">
        <p14:creationId xmlns:p14="http://schemas.microsoft.com/office/powerpoint/2010/main" val="41479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TENSIONI DI ALIMENTAZIONE DI UN Amplificatore Operazionale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340768"/>
            <a:ext cx="7776864" cy="2876700"/>
          </a:xfrm>
        </p:spPr>
        <p:txBody>
          <a:bodyPr>
            <a:normAutofit fontScale="92500"/>
          </a:bodyPr>
          <a:lstStyle/>
          <a:p>
            <a:r>
              <a:rPr lang="it-IT" sz="2200" dirty="0"/>
              <a:t>L’A.O. è alimentato in tensione +</a:t>
            </a:r>
            <a:r>
              <a:rPr lang="it-IT" sz="2200" dirty="0" err="1"/>
              <a:t>V</a:t>
            </a:r>
            <a:r>
              <a:rPr lang="it-IT" sz="2200" baseline="-25000" dirty="0" err="1"/>
              <a:t>cc</a:t>
            </a:r>
            <a:r>
              <a:rPr lang="it-IT" sz="2200" dirty="0"/>
              <a:t> e -</a:t>
            </a:r>
            <a:r>
              <a:rPr lang="it-IT" sz="2200" dirty="0" err="1"/>
              <a:t>V</a:t>
            </a:r>
            <a:r>
              <a:rPr lang="it-IT" sz="2200" baseline="-25000" dirty="0" err="1"/>
              <a:t>cc</a:t>
            </a:r>
            <a:r>
              <a:rPr lang="it-IT" sz="2200" dirty="0"/>
              <a:t> </a:t>
            </a:r>
            <a:r>
              <a:rPr lang="it-IT" sz="2200" b="1" dirty="0"/>
              <a:t>separatamente</a:t>
            </a:r>
            <a:r>
              <a:rPr lang="it-IT" sz="2200" dirty="0"/>
              <a:t> dai valori in ingresso e in uscita (il modello LM-358 accetta anche -</a:t>
            </a:r>
            <a:r>
              <a:rPr lang="it-IT" sz="2200" dirty="0" err="1"/>
              <a:t>V</a:t>
            </a:r>
            <a:r>
              <a:rPr lang="it-IT" sz="2200" baseline="-25000" dirty="0" err="1"/>
              <a:t>cc</a:t>
            </a:r>
            <a:r>
              <a:rPr lang="it-IT" sz="2200" dirty="0"/>
              <a:t> = GND = 0)</a:t>
            </a:r>
          </a:p>
          <a:p>
            <a:r>
              <a:rPr lang="it-IT" sz="2200" dirty="0"/>
              <a:t>L’A.O. accetta due </a:t>
            </a:r>
            <a:r>
              <a:rPr lang="it-IT" sz="2200" b="1" dirty="0"/>
              <a:t>ingressi</a:t>
            </a:r>
            <a:r>
              <a:rPr lang="it-IT" sz="2200" dirty="0"/>
              <a:t> in tensione V</a:t>
            </a:r>
            <a:r>
              <a:rPr lang="it-IT" sz="2200" baseline="30000" dirty="0"/>
              <a:t>-</a:t>
            </a:r>
            <a:r>
              <a:rPr lang="it-IT" sz="2200" dirty="0"/>
              <a:t> e V</a:t>
            </a:r>
            <a:r>
              <a:rPr lang="it-IT" sz="2200" baseline="30000" dirty="0"/>
              <a:t>+</a:t>
            </a:r>
            <a:r>
              <a:rPr lang="it-IT" sz="2200" dirty="0"/>
              <a:t> detti </a:t>
            </a:r>
            <a:r>
              <a:rPr lang="it-IT" sz="2200" b="1" i="1" dirty="0"/>
              <a:t>Invertente</a:t>
            </a:r>
            <a:r>
              <a:rPr lang="it-IT" sz="2200" dirty="0"/>
              <a:t> e </a:t>
            </a:r>
            <a:r>
              <a:rPr lang="it-IT" sz="2200" b="1" i="1" dirty="0"/>
              <a:t>Non Invertente</a:t>
            </a:r>
            <a:r>
              <a:rPr lang="it-IT" sz="2200" dirty="0"/>
              <a:t> e fornisce una </a:t>
            </a:r>
            <a:r>
              <a:rPr lang="it-IT" sz="2200" b="1" dirty="0"/>
              <a:t>uscita</a:t>
            </a:r>
            <a:r>
              <a:rPr lang="it-IT" sz="2200" dirty="0"/>
              <a:t> V</a:t>
            </a:r>
            <a:r>
              <a:rPr lang="it-IT" sz="2200" baseline="-25000" dirty="0"/>
              <a:t>0</a:t>
            </a:r>
            <a:r>
              <a:rPr lang="it-IT" sz="2200" dirty="0"/>
              <a:t> che potrà raggiungere al massimo i valori di +</a:t>
            </a:r>
            <a:r>
              <a:rPr lang="it-IT" sz="2200" dirty="0" err="1"/>
              <a:t>V</a:t>
            </a:r>
            <a:r>
              <a:rPr lang="it-IT" sz="2200" baseline="-25000" dirty="0" err="1"/>
              <a:t>cc</a:t>
            </a:r>
            <a:r>
              <a:rPr lang="it-IT" sz="2200" dirty="0"/>
              <a:t> e -</a:t>
            </a:r>
            <a:r>
              <a:rPr lang="it-IT" sz="2200" dirty="0" err="1"/>
              <a:t>V</a:t>
            </a:r>
            <a:r>
              <a:rPr lang="it-IT" sz="2200" baseline="-25000" dirty="0" err="1"/>
              <a:t>cc</a:t>
            </a:r>
            <a:r>
              <a:rPr lang="it-IT" sz="2200" dirty="0"/>
              <a:t> (e mai superarli; con un eccessivo guadagno, l’uscita subirebbe il cosiddetto CLIPPING).</a:t>
            </a:r>
          </a:p>
          <a:p>
            <a:r>
              <a:rPr lang="it-IT" sz="2200" dirty="0"/>
              <a:t>Nelle immagini: lo schema classico e la piedinature del circuito integrato.</a:t>
            </a:r>
          </a:p>
        </p:txBody>
      </p:sp>
      <p:pic>
        <p:nvPicPr>
          <p:cNvPr id="4" name="Piedinatura A.O." descr="https://upload.wikimedia.org/wikipedia/commons/7/72/Generic_741_pinout_to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31" y="4243722"/>
            <a:ext cx="4736465" cy="21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Schema Classico A.O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184" y="4218254"/>
            <a:ext cx="3628744" cy="213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ircuito Integrato A.O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1" y="2943175"/>
            <a:ext cx="878380" cy="842701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6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</p:spTree>
    <p:extLst>
      <p:ext uri="{BB962C8B-B14F-4D97-AF65-F5344CB8AC3E}">
        <p14:creationId xmlns:p14="http://schemas.microsoft.com/office/powerpoint/2010/main" val="4405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Amplificatore Operazionale NON è: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L’Amplificatore Operazionale NON è un generatore di energia o di corrente o di tensione.</a:t>
            </a:r>
          </a:p>
          <a:p>
            <a:r>
              <a:rPr lang="it-IT" dirty="0"/>
              <a:t>L’Amplificatore Operazionale </a:t>
            </a:r>
            <a:r>
              <a:rPr lang="it-IT" u="sng" dirty="0"/>
              <a:t>CONTROLLA LA TENSIONE CHE GLI VIENE FORNITA TRAMITE L’ALIMENTAZIONE</a:t>
            </a:r>
            <a:r>
              <a:rPr lang="it-IT" dirty="0"/>
              <a:t> </a:t>
            </a:r>
          </a:p>
          <a:p>
            <a:r>
              <a:rPr lang="it-IT" dirty="0"/>
              <a:t>Quindi: l’Amplificatore Operazionale prende un piccolo segnale e lo amplifica, ma solo fino al massimo possibile, cioè fino a +</a:t>
            </a:r>
            <a:r>
              <a:rPr lang="it-IT" dirty="0" err="1"/>
              <a:t>V</a:t>
            </a:r>
            <a:r>
              <a:rPr lang="it-IT" baseline="-25000" dirty="0" err="1"/>
              <a:t>cc</a:t>
            </a:r>
            <a:r>
              <a:rPr lang="it-IT" dirty="0"/>
              <a:t> e -</a:t>
            </a:r>
            <a:r>
              <a:rPr lang="it-IT" dirty="0" err="1"/>
              <a:t>V</a:t>
            </a:r>
            <a:r>
              <a:rPr lang="it-IT" baseline="-25000" dirty="0" err="1"/>
              <a:t>cc</a:t>
            </a:r>
            <a:r>
              <a:rPr lang="it-IT" dirty="0"/>
              <a:t>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/>
              <a:t>ecco perché se mal regolato, va in saturazione (o clipping).</a:t>
            </a:r>
          </a:p>
          <a:p>
            <a:r>
              <a:rPr lang="it-IT" dirty="0"/>
              <a:t>L’A.O. elabora segnali sia in tensione continua sia a </a:t>
            </a:r>
            <a:r>
              <a:rPr lang="it-IT" dirty="0" err="1"/>
              <a:t>freq</a:t>
            </a:r>
            <a:r>
              <a:rPr lang="it-IT" dirty="0"/>
              <a:t>. variabile (nel 471 la frequenza va da 0 fino a ~ 1 MHz)</a:t>
            </a: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94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Amplificatore Operazionale </a:t>
            </a:r>
            <a:r>
              <a:rPr lang="it-IT" b="1" dirty="0"/>
              <a:t>IDEALE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/>
              <a:t>Vediamo il circuito equivalente dell’ Amplificatore Operazionale </a:t>
            </a:r>
            <a:r>
              <a:rPr lang="it-IT" b="1" dirty="0"/>
              <a:t>IDEALE</a:t>
            </a:r>
            <a:r>
              <a:rPr lang="it-IT" dirty="0"/>
              <a:t> (in pratica non esiste) e le sue caratteristiche: </a:t>
            </a:r>
          </a:p>
          <a:p>
            <a:r>
              <a:rPr lang="it-IT" dirty="0"/>
              <a:t>Impedenza di ingresso infinita: Z</a:t>
            </a:r>
            <a:r>
              <a:rPr lang="it-IT" baseline="-25000" dirty="0"/>
              <a:t>i </a:t>
            </a:r>
            <a:r>
              <a:rPr lang="it-IT" dirty="0"/>
              <a:t>= ∞ Ω</a:t>
            </a:r>
          </a:p>
          <a:p>
            <a:r>
              <a:rPr lang="it-IT" dirty="0"/>
              <a:t>Impedenza di uscita pari a zero: </a:t>
            </a:r>
            <a:r>
              <a:rPr lang="it-IT" dirty="0" err="1"/>
              <a:t>Z</a:t>
            </a:r>
            <a:r>
              <a:rPr lang="it-IT" baseline="-25000" dirty="0" err="1"/>
              <a:t>o</a:t>
            </a:r>
            <a:r>
              <a:rPr lang="it-IT" baseline="-25000" dirty="0"/>
              <a:t> </a:t>
            </a:r>
            <a:r>
              <a:rPr lang="it-IT" dirty="0"/>
              <a:t>= 0 Ω</a:t>
            </a:r>
          </a:p>
          <a:p>
            <a:r>
              <a:rPr lang="it-IT" dirty="0"/>
              <a:t>Guadagno di tensione a circuito aperto</a:t>
            </a:r>
            <a:br>
              <a:rPr lang="it-IT" dirty="0"/>
            </a:br>
            <a:r>
              <a:rPr lang="it-IT" dirty="0"/>
              <a:t>infinito: </a:t>
            </a:r>
            <a:r>
              <a:rPr lang="it-IT" b="1" dirty="0" err="1"/>
              <a:t>Av</a:t>
            </a:r>
            <a:r>
              <a:rPr lang="it-IT" b="1" dirty="0"/>
              <a:t> = V</a:t>
            </a:r>
            <a:r>
              <a:rPr lang="it-IT" b="1" baseline="-25000" dirty="0"/>
              <a:t>o</a:t>
            </a:r>
            <a:r>
              <a:rPr lang="it-IT" b="1" dirty="0"/>
              <a:t>  / V</a:t>
            </a:r>
            <a:r>
              <a:rPr lang="it-IT" b="1" baseline="-25000" dirty="0"/>
              <a:t>i</a:t>
            </a:r>
            <a:r>
              <a:rPr lang="it-IT" dirty="0"/>
              <a:t> = ∞</a:t>
            </a:r>
          </a:p>
          <a:p>
            <a:r>
              <a:rPr lang="it-IT" dirty="0"/>
              <a:t>Se l’ingresso differenziale è zero, V</a:t>
            </a:r>
            <a:r>
              <a:rPr lang="it-IT" baseline="-25000" dirty="0"/>
              <a:t>i </a:t>
            </a:r>
            <a:r>
              <a:rPr lang="it-IT" dirty="0"/>
              <a:t>= 0 V,</a:t>
            </a:r>
            <a:br>
              <a:rPr lang="it-IT" dirty="0"/>
            </a:br>
            <a:r>
              <a:rPr lang="it-IT" dirty="0"/>
              <a:t>anche la tensione di uscita sarà zero: V</a:t>
            </a:r>
            <a:r>
              <a:rPr lang="it-IT" baseline="-25000" dirty="0"/>
              <a:t>o </a:t>
            </a:r>
            <a:r>
              <a:rPr lang="it-IT" dirty="0"/>
              <a:t>= 0 V (</a:t>
            </a:r>
            <a:r>
              <a:rPr lang="en-US" dirty="0"/>
              <a:t>la </a:t>
            </a:r>
            <a:r>
              <a:rPr lang="en-US" dirty="0" err="1"/>
              <a:t>V</a:t>
            </a:r>
            <a:r>
              <a:rPr lang="en-US" baseline="-25000" dirty="0" err="1"/>
              <a:t>off</a:t>
            </a:r>
            <a:r>
              <a:rPr lang="en-US" dirty="0"/>
              <a:t> di offset è zero)</a:t>
            </a:r>
            <a:endParaRPr lang="it-IT" dirty="0"/>
          </a:p>
          <a:p>
            <a:r>
              <a:rPr lang="it-IT" dirty="0"/>
              <a:t>Larghezza di banda (BW) infinita: </a:t>
            </a:r>
            <a:r>
              <a:rPr lang="it-IT" dirty="0" err="1"/>
              <a:t>l’Amp</a:t>
            </a:r>
            <a:r>
              <a:rPr lang="it-IT" dirty="0"/>
              <a:t>. Op. ideale amplificherà segnali in ingresso di qualsiasi frequenza senza alcuna attenuazione</a:t>
            </a:r>
          </a:p>
          <a:p>
            <a:r>
              <a:rPr lang="it-IT" dirty="0"/>
              <a:t>Common Mode </a:t>
            </a:r>
            <a:r>
              <a:rPr lang="it-IT" dirty="0" err="1"/>
              <a:t>Rejection</a:t>
            </a:r>
            <a:r>
              <a:rPr lang="it-IT" dirty="0"/>
              <a:t> Ratio infinito (</a:t>
            </a:r>
            <a:r>
              <a:rPr lang="it-IT" b="1" dirty="0"/>
              <a:t>CMRR </a:t>
            </a:r>
            <a:r>
              <a:rPr lang="it-IT" dirty="0"/>
              <a:t>è il rapporto tra il guadagno a circuito chiuso A</a:t>
            </a:r>
            <a:r>
              <a:rPr lang="it-IT" baseline="-25000" dirty="0"/>
              <a:t>d</a:t>
            </a:r>
            <a:r>
              <a:rPr lang="it-IT" dirty="0"/>
              <a:t> ed il guadagno di modo comune </a:t>
            </a:r>
            <a:r>
              <a:rPr lang="it-IT" dirty="0" err="1"/>
              <a:t>A</a:t>
            </a:r>
            <a:r>
              <a:rPr lang="it-IT" baseline="-25000" dirty="0" err="1"/>
              <a:t>c</a:t>
            </a:r>
            <a:r>
              <a:rPr lang="it-IT" dirty="0"/>
              <a:t>: </a:t>
            </a:r>
            <a:r>
              <a:rPr lang="it-IT" b="1" dirty="0"/>
              <a:t>CMMR= A</a:t>
            </a:r>
            <a:r>
              <a:rPr lang="it-IT" b="1" baseline="-25000" dirty="0"/>
              <a:t>d</a:t>
            </a:r>
            <a:r>
              <a:rPr lang="it-IT" b="1" dirty="0"/>
              <a:t> / </a:t>
            </a:r>
            <a:r>
              <a:rPr lang="it-IT" b="1" dirty="0" err="1"/>
              <a:t>A</a:t>
            </a:r>
            <a:r>
              <a:rPr lang="it-IT" b="1" baseline="-25000" dirty="0" err="1"/>
              <a:t>c</a:t>
            </a:r>
            <a:r>
              <a:rPr lang="it-IT" dirty="0"/>
              <a:t> )</a:t>
            </a:r>
          </a:p>
          <a:p>
            <a:r>
              <a:rPr lang="en-US" dirty="0"/>
              <a:t>Slew Rate </a:t>
            </a:r>
            <a:r>
              <a:rPr lang="en-US" b="1" dirty="0"/>
              <a:t>(SR)</a:t>
            </a:r>
            <a:r>
              <a:rPr lang="en-US" dirty="0"/>
              <a:t> </a:t>
            </a:r>
            <a:r>
              <a:rPr lang="it-IT" dirty="0"/>
              <a:t>infinito (la risposta in uscita è istantanea).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8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2"/>
          <a:stretch/>
        </p:blipFill>
        <p:spPr bwMode="auto">
          <a:xfrm>
            <a:off x="5436096" y="1730333"/>
            <a:ext cx="3487249" cy="205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</p:spTree>
    <p:extLst>
      <p:ext uri="{BB962C8B-B14F-4D97-AF65-F5344CB8AC3E}">
        <p14:creationId xmlns:p14="http://schemas.microsoft.com/office/powerpoint/2010/main" val="2446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Amplificatore Operazionale </a:t>
            </a:r>
            <a:r>
              <a:rPr lang="it-IT" b="1" dirty="0"/>
              <a:t>REALE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Caratteristiche di un Amplificatore Operazionale </a:t>
            </a:r>
            <a:r>
              <a:rPr lang="it-IT" b="1" dirty="0"/>
              <a:t>REALE</a:t>
            </a:r>
            <a:r>
              <a:rPr lang="it-IT" dirty="0"/>
              <a:t>:</a:t>
            </a:r>
          </a:p>
          <a:p>
            <a:r>
              <a:rPr lang="it-IT" dirty="0"/>
              <a:t>Impedenza d’ingresso </a:t>
            </a:r>
            <a:r>
              <a:rPr lang="it-IT" b="1" dirty="0"/>
              <a:t>Z</a:t>
            </a:r>
            <a:r>
              <a:rPr lang="it-IT" b="1" baseline="-25000" dirty="0"/>
              <a:t>i</a:t>
            </a:r>
            <a:r>
              <a:rPr lang="it-IT" dirty="0"/>
              <a:t>=alcuni MΩ</a:t>
            </a:r>
          </a:p>
          <a:p>
            <a:r>
              <a:rPr lang="it-IT" dirty="0"/>
              <a:t>Impedenza in uscita </a:t>
            </a:r>
            <a:r>
              <a:rPr lang="it-IT" b="1" dirty="0" err="1"/>
              <a:t>Z</a:t>
            </a:r>
            <a:r>
              <a:rPr lang="it-IT" b="1" baseline="-25000" dirty="0" err="1"/>
              <a:t>o</a:t>
            </a:r>
            <a:r>
              <a:rPr lang="it-IT" dirty="0"/>
              <a:t> = alcuni Ω</a:t>
            </a:r>
          </a:p>
          <a:p>
            <a:r>
              <a:rPr lang="it-IT" dirty="0"/>
              <a:t>Guadagno a circuito aperto </a:t>
            </a:r>
            <a:r>
              <a:rPr lang="it-IT" b="1" dirty="0" err="1"/>
              <a:t>A</a:t>
            </a:r>
            <a:r>
              <a:rPr lang="it-IT" b="1" baseline="-25000" dirty="0" err="1"/>
              <a:t>v</a:t>
            </a:r>
            <a:r>
              <a:rPr lang="it-IT" dirty="0"/>
              <a:t> alto</a:t>
            </a:r>
            <a:br>
              <a:rPr lang="it-IT" dirty="0"/>
            </a:br>
            <a:r>
              <a:rPr lang="it-IT" dirty="0"/>
              <a:t>La tensione di offset è bassa ma c’è</a:t>
            </a:r>
          </a:p>
          <a:p>
            <a:r>
              <a:rPr lang="it-IT" dirty="0"/>
              <a:t>Larghezza di banda NON infinita</a:t>
            </a:r>
            <a:br>
              <a:rPr lang="it-IT" dirty="0"/>
            </a:br>
            <a:r>
              <a:rPr lang="it-IT" dirty="0"/>
              <a:t>ma di alcune centinaia di KHz o</a:t>
            </a:r>
            <a:br>
              <a:rPr lang="it-IT" dirty="0"/>
            </a:br>
            <a:r>
              <a:rPr lang="it-IT" dirty="0"/>
              <a:t>di qualche MHz (es. 1,5 MHz)</a:t>
            </a:r>
          </a:p>
          <a:p>
            <a:r>
              <a:rPr lang="it-IT" dirty="0"/>
              <a:t>CMRR alto ma non infinito</a:t>
            </a:r>
          </a:p>
          <a:p>
            <a:r>
              <a:rPr lang="it-IT" dirty="0" err="1"/>
              <a:t>Slew</a:t>
            </a:r>
            <a:r>
              <a:rPr lang="it-IT" dirty="0"/>
              <a:t> Rate alto ma non infinito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EDD1-AA3A-4189-BC4D-5718FC79A037}" type="slidenum">
              <a:rPr lang="it-IT" smtClean="0"/>
              <a:t>9</a:t>
            </a:fld>
            <a:endParaRPr lang="it-IT"/>
          </a:p>
        </p:txBody>
      </p:sp>
      <p:pic>
        <p:nvPicPr>
          <p:cNvPr id="2050" name="Picture 2" descr="Practical Op 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3600000" cy="20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31110"/>
            <a:ext cx="3600000" cy="2538250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Lorenzo Boccanera</a:t>
            </a:r>
          </a:p>
        </p:txBody>
      </p:sp>
    </p:spTree>
    <p:extLst>
      <p:ext uri="{BB962C8B-B14F-4D97-AF65-F5344CB8AC3E}">
        <p14:creationId xmlns:p14="http://schemas.microsoft.com/office/powerpoint/2010/main" val="371490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Microsoft PowerPoint Template - Circuit</Template>
  <TotalTime>3294</TotalTime>
  <Words>1826</Words>
  <Application>Microsoft Office PowerPoint</Application>
  <PresentationFormat>Presentazione su schermo (4:3)</PresentationFormat>
  <Paragraphs>161</Paragraphs>
  <Slides>19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Tw Cen MT</vt:lpstr>
      <vt:lpstr>Circuit</vt:lpstr>
      <vt:lpstr>Amplificatore Operazionale</vt:lpstr>
      <vt:lpstr>INTRODuZIONE: I CIRCuITI INTEGRATI</vt:lpstr>
      <vt:lpstr>Esempio: TRANSISOR BJT in un C.I.</vt:lpstr>
      <vt:lpstr>Esempio: circuito integrato 741</vt:lpstr>
      <vt:lpstr>Amplificatore ... Operazionale</vt:lpstr>
      <vt:lpstr>TENSIONI DI ALIMENTAZIONE DI UN Amplificatore Operazionale</vt:lpstr>
      <vt:lpstr>Amplificatore Operazionale NON è:</vt:lpstr>
      <vt:lpstr>Amplificatore Operazionale IDEALE</vt:lpstr>
      <vt:lpstr>Amplificatore Operazionale REALE</vt:lpstr>
      <vt:lpstr>Configurazioni DELL’AMP. OPerazionale</vt:lpstr>
      <vt:lpstr>Funzionamento dell’amplificatore operazionale INVERTENTE</vt:lpstr>
      <vt:lpstr>1 - AMPLIFICATORE INVERTENTE</vt:lpstr>
      <vt:lpstr>2 - AMPLIFICATORE NON INVERTENTE</vt:lpstr>
      <vt:lpstr>3 - AMPLIFICATORE NON INVERTENTE INSEGUITORE DI TENSIONE (BUFFER)</vt:lpstr>
      <vt:lpstr>Amplificatore differenziale:  4 - Somma ... e ... 5 - Differenza</vt:lpstr>
      <vt:lpstr>Esempio: MIXER AUDIO con op. amp. In configurazione sommatore </vt:lpstr>
      <vt:lpstr>Esempio: Convertitore da Digitale ad analogico (DAC) con Op. AMP.</vt:lpstr>
      <vt:lpstr>LM471 SU Breadboard</vt:lpstr>
      <vt:lpstr>LM471 SU Breadboard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Amplificatore Operazionale</dc:title>
  <dc:creator>Lorenzo Boccanera</dc:creator>
  <cp:lastModifiedBy>Lorenzo Boccanera</cp:lastModifiedBy>
  <cp:revision>112</cp:revision>
  <dcterms:created xsi:type="dcterms:W3CDTF">2019-10-31T13:45:43Z</dcterms:created>
  <dcterms:modified xsi:type="dcterms:W3CDTF">2020-04-03T21:23:43Z</dcterms:modified>
</cp:coreProperties>
</file>